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66"/>
  </p:notesMasterIdLst>
  <p:handoutMasterIdLst>
    <p:handoutMasterId r:id="rId67"/>
  </p:handoutMasterIdLst>
  <p:sldIdLst>
    <p:sldId id="2866" r:id="rId3"/>
    <p:sldId id="3191" r:id="rId4"/>
    <p:sldId id="2486" r:id="rId5"/>
    <p:sldId id="3405" r:id="rId6"/>
    <p:sldId id="3539" r:id="rId7"/>
    <p:sldId id="3512" r:id="rId8"/>
    <p:sldId id="3513" r:id="rId9"/>
    <p:sldId id="3514" r:id="rId10"/>
    <p:sldId id="3515" r:id="rId11"/>
    <p:sldId id="3516" r:id="rId12"/>
    <p:sldId id="3521" r:id="rId13"/>
    <p:sldId id="3523" r:id="rId14"/>
    <p:sldId id="3517" r:id="rId15"/>
    <p:sldId id="3522" r:id="rId16"/>
    <p:sldId id="3524" r:id="rId17"/>
    <p:sldId id="3525" r:id="rId18"/>
    <p:sldId id="3531" r:id="rId19"/>
    <p:sldId id="3518" r:id="rId20"/>
    <p:sldId id="3393" r:id="rId21"/>
    <p:sldId id="3394" r:id="rId22"/>
    <p:sldId id="3520" r:id="rId23"/>
    <p:sldId id="3533" r:id="rId24"/>
    <p:sldId id="3540" r:id="rId25"/>
    <p:sldId id="3420" r:id="rId26"/>
    <p:sldId id="3541" r:id="rId27"/>
    <p:sldId id="3424" r:id="rId28"/>
    <p:sldId id="3435" r:id="rId29"/>
    <p:sldId id="3423" r:id="rId30"/>
    <p:sldId id="3422" r:id="rId31"/>
    <p:sldId id="3460" r:id="rId32"/>
    <p:sldId id="3421" r:id="rId33"/>
    <p:sldId id="3462" r:id="rId34"/>
    <p:sldId id="3439" r:id="rId35"/>
    <p:sldId id="3440" r:id="rId36"/>
    <p:sldId id="3407" r:id="rId37"/>
    <p:sldId id="3447" r:id="rId38"/>
    <p:sldId id="3537" r:id="rId39"/>
    <p:sldId id="3443" r:id="rId40"/>
    <p:sldId id="3457" r:id="rId41"/>
    <p:sldId id="3432" r:id="rId42"/>
    <p:sldId id="3383" r:id="rId43"/>
    <p:sldId id="3384" r:id="rId44"/>
    <p:sldId id="3448" r:id="rId45"/>
    <p:sldId id="3543" r:id="rId46"/>
    <p:sldId id="3483" r:id="rId47"/>
    <p:sldId id="3484" r:id="rId48"/>
    <p:sldId id="3485" r:id="rId49"/>
    <p:sldId id="3486" r:id="rId50"/>
    <p:sldId id="3470" r:id="rId51"/>
    <p:sldId id="3471" r:id="rId52"/>
    <p:sldId id="3472" r:id="rId53"/>
    <p:sldId id="3473" r:id="rId54"/>
    <p:sldId id="3474" r:id="rId55"/>
    <p:sldId id="3475" r:id="rId56"/>
    <p:sldId id="3476" r:id="rId57"/>
    <p:sldId id="3477" r:id="rId58"/>
    <p:sldId id="3478" r:id="rId59"/>
    <p:sldId id="3479" r:id="rId60"/>
    <p:sldId id="3480" r:id="rId61"/>
    <p:sldId id="3481" r:id="rId62"/>
    <p:sldId id="3482" r:id="rId63"/>
    <p:sldId id="3509" r:id="rId64"/>
    <p:sldId id="3508" r:id="rId65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2866"/>
            <p14:sldId id="3191"/>
            <p14:sldId id="2486"/>
            <p14:sldId id="3405"/>
            <p14:sldId id="3539"/>
            <p14:sldId id="3512"/>
            <p14:sldId id="3513"/>
            <p14:sldId id="3514"/>
            <p14:sldId id="3515"/>
            <p14:sldId id="3516"/>
            <p14:sldId id="3521"/>
            <p14:sldId id="3523"/>
            <p14:sldId id="3517"/>
            <p14:sldId id="3522"/>
            <p14:sldId id="3524"/>
            <p14:sldId id="3525"/>
            <p14:sldId id="3531"/>
            <p14:sldId id="3518"/>
            <p14:sldId id="3393"/>
            <p14:sldId id="3394"/>
            <p14:sldId id="3520"/>
            <p14:sldId id="3533"/>
            <p14:sldId id="3540"/>
            <p14:sldId id="3420"/>
            <p14:sldId id="3541"/>
            <p14:sldId id="3424"/>
            <p14:sldId id="3435"/>
            <p14:sldId id="3423"/>
            <p14:sldId id="3422"/>
            <p14:sldId id="3460"/>
            <p14:sldId id="3421"/>
            <p14:sldId id="3462"/>
            <p14:sldId id="3439"/>
            <p14:sldId id="3440"/>
            <p14:sldId id="3407"/>
            <p14:sldId id="3447"/>
            <p14:sldId id="3537"/>
            <p14:sldId id="3443"/>
            <p14:sldId id="3457"/>
            <p14:sldId id="3432"/>
            <p14:sldId id="3383"/>
            <p14:sldId id="3384"/>
            <p14:sldId id="3448"/>
            <p14:sldId id="3543"/>
            <p14:sldId id="3483"/>
            <p14:sldId id="3484"/>
            <p14:sldId id="3485"/>
            <p14:sldId id="3486"/>
            <p14:sldId id="3470"/>
            <p14:sldId id="3471"/>
            <p14:sldId id="3472"/>
            <p14:sldId id="3473"/>
            <p14:sldId id="3474"/>
            <p14:sldId id="3475"/>
            <p14:sldId id="3476"/>
            <p14:sldId id="3477"/>
            <p14:sldId id="3478"/>
            <p14:sldId id="3479"/>
            <p14:sldId id="3480"/>
            <p14:sldId id="3481"/>
            <p14:sldId id="3482"/>
            <p14:sldId id="3509"/>
            <p14:sldId id="35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006E9B"/>
    <a:srgbClr val="32BD4A"/>
    <a:srgbClr val="F89A36"/>
    <a:srgbClr val="6699FF"/>
    <a:srgbClr val="FF9900"/>
    <a:srgbClr val="00939B"/>
    <a:srgbClr val="00B5C3"/>
    <a:srgbClr val="003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70" autoAdjust="0"/>
    <p:restoredTop sz="80115" autoAdjust="0"/>
  </p:normalViewPr>
  <p:slideViewPr>
    <p:cSldViewPr>
      <p:cViewPr>
        <p:scale>
          <a:sx n="90" d="100"/>
          <a:sy n="90" d="100"/>
        </p:scale>
        <p:origin x="-214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80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42" indent="-285708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33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966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099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232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365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497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630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07544B-2C8D-43DA-B344-7BE8DA39F825}" type="slidenum">
              <a:rPr lang="en-US" altLang="en-US" sz="1300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43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1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7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1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1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49"/>
            <a:ext cx="904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11 Nov 2017</a:t>
            </a: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Blockchain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50.jp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13" Type="http://schemas.openxmlformats.org/officeDocument/2006/relationships/image" Target="../media/image150.png"/><Relationship Id="rId18" Type="http://schemas.openxmlformats.org/officeDocument/2006/relationships/image" Target="../media/image99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98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jpg"/><Relationship Id="rId10" Type="http://schemas.openxmlformats.org/officeDocument/2006/relationships/image" Target="../media/image147.png"/><Relationship Id="rId19" Type="http://schemas.openxmlformats.org/officeDocument/2006/relationships/image" Target="../media/image100.png"/><Relationship Id="rId4" Type="http://schemas.openxmlformats.org/officeDocument/2006/relationships/image" Target="../media/image141.png"/><Relationship Id="rId9" Type="http://schemas.openxmlformats.org/officeDocument/2006/relationships/image" Target="../media/image146.jpg"/><Relationship Id="rId1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7.png"/><Relationship Id="rId5" Type="http://schemas.openxmlformats.org/officeDocument/2006/relationships/image" Target="../media/image62.jpe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ico-track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800" y="3138607"/>
            <a:ext cx="774865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6. Blockchain Payment Channels: Economic Impact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81000" y="2438400"/>
            <a:ext cx="8475025" cy="3733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Cryptocurrency Market Capitalizations </a:t>
            </a:r>
            <a:r>
              <a:rPr lang="en-US" sz="2400" dirty="0" smtClean="0"/>
              <a:t>(11/17)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coinmarketcap.com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us.spindices.com/indices/equity/sp-500</a:t>
            </a:r>
            <a:r>
              <a:rPr lang="en-US" altLang="en-US" sz="800" i="1" dirty="0"/>
              <a:t>; List of countries by GDP (nominal) - Wikipedia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71" y="2674487"/>
            <a:ext cx="6239746" cy="44773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371602"/>
            <a:ext cx="8288975" cy="983396"/>
          </a:xfrm>
        </p:spPr>
        <p:txBody>
          <a:bodyPr/>
          <a:lstStyle/>
          <a:p>
            <a:r>
              <a:rPr lang="en-US" dirty="0" smtClean="0"/>
              <a:t>S&amp;P </a:t>
            </a:r>
            <a:r>
              <a:rPr lang="en-US" dirty="0"/>
              <a:t>500: </a:t>
            </a:r>
            <a:r>
              <a:rPr lang="en-US" dirty="0" smtClean="0"/>
              <a:t>$22.2 </a:t>
            </a:r>
            <a:r>
              <a:rPr lang="en-US" dirty="0" err="1" smtClean="0"/>
              <a:t>tn</a:t>
            </a:r>
            <a:r>
              <a:rPr lang="en-US" dirty="0" smtClean="0"/>
              <a:t>; US GDP $18.8 </a:t>
            </a:r>
            <a:r>
              <a:rPr lang="en-US" dirty="0" err="1" smtClean="0"/>
              <a:t>tn</a:t>
            </a:r>
            <a:endParaRPr lang="en-US" dirty="0"/>
          </a:p>
          <a:p>
            <a:r>
              <a:rPr lang="en-US" dirty="0" smtClean="0"/>
              <a:t>Crypto market cap: $200 </a:t>
            </a:r>
            <a:r>
              <a:rPr lang="en-US" dirty="0" err="1" smtClean="0"/>
              <a:t>bn</a:t>
            </a:r>
            <a:r>
              <a:rPr lang="en-US" dirty="0" smtClean="0"/>
              <a:t> (≃ </a:t>
            </a:r>
            <a:r>
              <a:rPr lang="en-US" dirty="0"/>
              <a:t>top </a:t>
            </a:r>
            <a:r>
              <a:rPr lang="en-US" dirty="0" smtClean="0"/>
              <a:t>50</a:t>
            </a:r>
            <a:r>
              <a:rPr lang="en-US" baseline="30000" dirty="0" smtClean="0"/>
              <a:t>th</a:t>
            </a:r>
            <a:r>
              <a:rPr lang="en-US" dirty="0" smtClean="0"/>
              <a:t> of 200 countries)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3122225"/>
            <a:ext cx="7604125" cy="2955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7" y="2512355"/>
            <a:ext cx="8164065" cy="20957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482710" y="2307266"/>
            <a:ext cx="21336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8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Futures &amp;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6457635" cy="3505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LedgerX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Cleared $1m (week 1), $2m (week 2)</a:t>
            </a:r>
          </a:p>
          <a:p>
            <a:pPr lvl="1"/>
            <a:r>
              <a:rPr lang="en-US" dirty="0" smtClean="0"/>
              <a:t>NY-based CFTC-regulated </a:t>
            </a:r>
            <a:r>
              <a:rPr lang="en-US" dirty="0"/>
              <a:t>Swap Execution Facility (SEF) and Derivatives Clearing Organization (DCO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/>
              <a:t>Swap execution facility, clearing Bitcoin options</a:t>
            </a:r>
          </a:p>
          <a:p>
            <a:pPr lvl="1"/>
            <a:r>
              <a:rPr lang="en-US" dirty="0" smtClean="0"/>
              <a:t>Sep 2017 began providing physically-settled </a:t>
            </a:r>
            <a:r>
              <a:rPr lang="en-US" dirty="0"/>
              <a:t>put and call options and day-ahead </a:t>
            </a:r>
            <a:r>
              <a:rPr lang="en-US" dirty="0" smtClean="0"/>
              <a:t>swaps trading </a:t>
            </a:r>
          </a:p>
          <a:p>
            <a:pPr lvl="2"/>
            <a:r>
              <a:rPr lang="en-US" dirty="0" smtClean="0"/>
              <a:t>Private trading for large customers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https://www.bloomberg.com/news/articles/2017-07-24/bitcoin-options-to-become-available-in-fall-after-cftc-approval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5" y="5562600"/>
            <a:ext cx="2075689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87" y="5562600"/>
            <a:ext cx="6304467" cy="502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00" y="4191000"/>
            <a:ext cx="1951534" cy="1181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7" y="533400"/>
            <a:ext cx="1830159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66" y="2059305"/>
            <a:ext cx="1828800" cy="12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Futures &amp;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858000" cy="3505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CME Bitcoin futures contracts – 4Q17e</a:t>
            </a:r>
          </a:p>
          <a:p>
            <a:pPr lvl="1"/>
            <a:r>
              <a:rPr lang="en-US" dirty="0" smtClean="0"/>
              <a:t>Cash-settled</a:t>
            </a:r>
          </a:p>
          <a:p>
            <a:pPr lvl="1"/>
            <a:r>
              <a:rPr lang="en-US" dirty="0" smtClean="0"/>
              <a:t>Settlement based </a:t>
            </a:r>
            <a:r>
              <a:rPr lang="en-US" dirty="0"/>
              <a:t>on </a:t>
            </a:r>
            <a:r>
              <a:rPr lang="en-US" dirty="0" smtClean="0"/>
              <a:t>CME </a:t>
            </a:r>
            <a:r>
              <a:rPr lang="en-US" dirty="0"/>
              <a:t>CF Bitcoin Reference Rate (BRR), </a:t>
            </a:r>
            <a:r>
              <a:rPr lang="en-US" dirty="0" smtClean="0"/>
              <a:t>launched </a:t>
            </a:r>
            <a:r>
              <a:rPr lang="en-US" dirty="0"/>
              <a:t>in November 2016 with London-based </a:t>
            </a:r>
            <a:r>
              <a:rPr lang="en-US" dirty="0" smtClean="0"/>
              <a:t>Crypto Facilities trading platform</a:t>
            </a:r>
          </a:p>
          <a:p>
            <a:pPr marL="0" indent="0">
              <a:buNone/>
            </a:pPr>
            <a:r>
              <a:rPr lang="en-US" dirty="0" smtClean="0"/>
              <a:t>3. CBOE Bitcoin futures contracts - 1Q18e</a:t>
            </a:r>
          </a:p>
          <a:p>
            <a:pPr lvl="1"/>
            <a:r>
              <a:rPr lang="en-US" dirty="0" smtClean="0"/>
              <a:t>Cash-settled, pending CFTC review </a:t>
            </a:r>
          </a:p>
          <a:p>
            <a:pPr lvl="1"/>
            <a:r>
              <a:rPr lang="en-US" dirty="0" smtClean="0"/>
              <a:t>Settlement based on Gemini Trust data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Significance: </a:t>
            </a:r>
            <a:r>
              <a:rPr lang="en-US" dirty="0" smtClean="0"/>
              <a:t>cryptocurrency exposure in an institutional product, demand could be huge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https://www.cnbc.com/2017/10/31/cme-plans-to-launch-bitcoin-futures-by-year-end.html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82" y="457200"/>
            <a:ext cx="1894052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34" y="3352800"/>
            <a:ext cx="1727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Markets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5867399" cy="4495799"/>
          </a:xfrm>
        </p:spPr>
        <p:txBody>
          <a:bodyPr/>
          <a:lstStyle/>
          <a:p>
            <a:r>
              <a:rPr lang="en-US" dirty="0" smtClean="0"/>
              <a:t>Exposure </a:t>
            </a:r>
            <a:r>
              <a:rPr lang="en-US" dirty="0"/>
              <a:t>to cryptographic assets</a:t>
            </a:r>
          </a:p>
          <a:p>
            <a:pPr lvl="1"/>
            <a:r>
              <a:rPr lang="en-US" dirty="0" smtClean="0"/>
              <a:t>Asset class current </a:t>
            </a:r>
            <a:r>
              <a:rPr lang="en-US" dirty="0"/>
              <a:t>value: </a:t>
            </a:r>
            <a:r>
              <a:rPr lang="en-US" dirty="0" smtClean="0"/>
              <a:t>$200 </a:t>
            </a:r>
            <a:r>
              <a:rPr lang="en-US" dirty="0"/>
              <a:t>billion</a:t>
            </a:r>
          </a:p>
          <a:p>
            <a:pPr lvl="1"/>
            <a:r>
              <a:rPr lang="en-US" dirty="0"/>
              <a:t>Estimated value in 10 years: $2 trillion </a:t>
            </a:r>
          </a:p>
          <a:p>
            <a:r>
              <a:rPr lang="en-US" dirty="0" smtClean="0"/>
              <a:t>Demand for </a:t>
            </a:r>
            <a:r>
              <a:rPr lang="en-US" dirty="0" smtClean="0">
                <a:solidFill>
                  <a:srgbClr val="FFC000"/>
                </a:solidFill>
              </a:rPr>
              <a:t>regulated </a:t>
            </a:r>
            <a:r>
              <a:rPr lang="en-US" dirty="0" smtClean="0"/>
              <a:t>products</a:t>
            </a:r>
          </a:p>
          <a:p>
            <a:pPr lvl="1"/>
            <a:r>
              <a:rPr lang="en-US" dirty="0" smtClean="0"/>
              <a:t>Dark pools (institutional exchanges for Contracts-for-Difference, private trading, block trades; $</a:t>
            </a:r>
            <a:r>
              <a:rPr lang="en-US" dirty="0"/>
              <a:t>20m</a:t>
            </a:r>
            <a:r>
              <a:rPr lang="en-US" dirty="0" smtClean="0"/>
              <a:t>+)</a:t>
            </a:r>
          </a:p>
          <a:p>
            <a:pPr lvl="2"/>
            <a:r>
              <a:rPr lang="en-US" dirty="0" smtClean="0"/>
              <a:t>Genesis </a:t>
            </a:r>
            <a:r>
              <a:rPr lang="en-US" dirty="0"/>
              <a:t>Trading, Cumberland Mining, Circle, Gemini Exchange, Project Omni</a:t>
            </a:r>
          </a:p>
          <a:p>
            <a:pPr lvl="1"/>
            <a:r>
              <a:rPr lang="en-US" dirty="0" smtClean="0"/>
              <a:t>Regulated Futures and Options</a:t>
            </a:r>
          </a:p>
          <a:p>
            <a:pPr lvl="2"/>
            <a:r>
              <a:rPr lang="en-US" dirty="0" err="1" smtClean="0"/>
              <a:t>LedgerX</a:t>
            </a:r>
            <a:r>
              <a:rPr lang="en-US" dirty="0" smtClean="0"/>
              <a:t>, CME, CBOE</a:t>
            </a:r>
          </a:p>
          <a:p>
            <a:pPr lvl="1"/>
            <a:r>
              <a:rPr lang="en-US" dirty="0" smtClean="0"/>
              <a:t>Regulated ICOs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bitcoinmagazine.com/articles/op-ed-blockchain-economy-ushering-new-world-economic-order</a:t>
            </a:r>
            <a:r>
              <a:rPr lang="en-US" altLang="en-US" sz="800" i="1" dirty="0"/>
              <a:t>, https://www.coindesk.com/standpoint-founder-bitcoin-asset-class-will-grow-2-trillion-market/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05" y="1371600"/>
            <a:ext cx="2034287" cy="1270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2656148"/>
            <a:ext cx="203428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Chains: </a:t>
            </a:r>
            <a:r>
              <a:rPr lang="en-US" dirty="0" err="1" smtClean="0"/>
              <a:t>zk</a:t>
            </a:r>
            <a:r>
              <a:rPr lang="en-US" dirty="0" smtClean="0"/>
              <a:t> proofs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5867399" cy="4495799"/>
          </a:xfrm>
        </p:spPr>
        <p:txBody>
          <a:bodyPr/>
          <a:lstStyle/>
          <a:p>
            <a:r>
              <a:rPr lang="en-US" dirty="0" err="1" smtClean="0"/>
              <a:t>Monero</a:t>
            </a:r>
            <a:endParaRPr lang="en-US" dirty="0" smtClean="0"/>
          </a:p>
          <a:p>
            <a:r>
              <a:rPr lang="en-US" dirty="0" smtClean="0"/>
              <a:t>Z-Cash</a:t>
            </a:r>
          </a:p>
          <a:p>
            <a:r>
              <a:rPr lang="en-US" dirty="0" smtClean="0"/>
              <a:t>Dash</a:t>
            </a:r>
          </a:p>
          <a:p>
            <a:r>
              <a:rPr lang="en-US" dirty="0" smtClean="0"/>
              <a:t>Aeon</a:t>
            </a:r>
          </a:p>
          <a:p>
            <a:r>
              <a:rPr lang="en-US" dirty="0" err="1" smtClean="0"/>
              <a:t>Pivx</a:t>
            </a:r>
            <a:endParaRPr lang="en-US" dirty="0" smtClean="0"/>
          </a:p>
          <a:p>
            <a:r>
              <a:rPr lang="en-US" dirty="0" err="1"/>
              <a:t>K</a:t>
            </a:r>
            <a:r>
              <a:rPr lang="en-US" dirty="0" err="1" smtClean="0"/>
              <a:t>imodo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13</a:t>
            </a:fld>
            <a:endParaRPr lang="en-US" sz="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6" y="4991351"/>
            <a:ext cx="8229600" cy="4188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02428"/>
            <a:ext cx="8229600" cy="388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06373"/>
            <a:ext cx="8229600" cy="273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41021"/>
            <a:ext cx="3305849" cy="20539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15159" y="3429000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 connection to Coinbase (1% fee)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Pendulum:</a:t>
            </a:r>
            <a:br>
              <a:rPr lang="en-US" dirty="0" smtClean="0"/>
            </a:br>
            <a:r>
              <a:rPr lang="en-US" sz="2400" i="1" dirty="0" smtClean="0"/>
              <a:t>Swinging back to more privacy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14</a:t>
            </a:fld>
            <a:endParaRPr lang="en-US" sz="9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954939" cy="4343398"/>
          </a:xfrm>
          <a:noFill/>
        </p:spPr>
        <p:txBody>
          <a:bodyPr/>
          <a:lstStyle/>
          <a:p>
            <a:r>
              <a:rPr lang="en-US" dirty="0" smtClean="0"/>
              <a:t>Historically: lots of privacy; Surveillance era: strange logic of few bad apples so insecure surveillance of all; centralized (Equifax) cybersecurity does not work</a:t>
            </a:r>
          </a:p>
          <a:p>
            <a:r>
              <a:rPr lang="en-US" dirty="0" smtClean="0"/>
              <a:t>Future era: swing back to privacy; restore checks &amp; balances </a:t>
            </a:r>
          </a:p>
          <a:p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87581"/>
            <a:ext cx="3086574" cy="299987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867400" y="5664233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/>
              <a:t>Institutionally-specified Reality</a:t>
            </a:r>
            <a:endParaRPr lang="en-US" sz="1400" b="1" dirty="0"/>
          </a:p>
        </p:txBody>
      </p:sp>
      <p:sp>
        <p:nvSpPr>
          <p:cNvPr id="39" name="Rectangle 38"/>
          <p:cNvSpPr/>
          <p:nvPr/>
        </p:nvSpPr>
        <p:spPr>
          <a:xfrm>
            <a:off x="1371600" y="5664233"/>
            <a:ext cx="1600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/>
              <a:t>Self-determined Reality</a:t>
            </a:r>
            <a:endParaRPr lang="en-US" sz="1400" b="1" dirty="0"/>
          </a:p>
        </p:txBody>
      </p:sp>
      <p:sp>
        <p:nvSpPr>
          <p:cNvPr id="3" name="Right Arrow 2"/>
          <p:cNvSpPr/>
          <p:nvPr/>
        </p:nvSpPr>
        <p:spPr bwMode="auto">
          <a:xfrm rot="10800000">
            <a:off x="1066800" y="4209931"/>
            <a:ext cx="1371600" cy="971669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3743980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More Privacy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82" y="2182667"/>
            <a:ext cx="3058450" cy="1951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Social Theory of Blockchain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Bigger stakes: Societal 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838199"/>
          </a:xfrm>
        </p:spPr>
        <p:txBody>
          <a:bodyPr/>
          <a:lstStyle/>
          <a:p>
            <a:r>
              <a:rPr lang="en-US" dirty="0" smtClean="0"/>
              <a:t>Privacy is merely the first battle</a:t>
            </a:r>
          </a:p>
          <a:p>
            <a:r>
              <a:rPr lang="en-US" dirty="0" smtClean="0"/>
              <a:t>Internet failed to include privacy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219200" y="5742801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1219200" y="2542401"/>
            <a:ext cx="0" cy="3200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1427466" y="5209401"/>
            <a:ext cx="19050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38982" y="3761601"/>
            <a:ext cx="3058450" cy="5378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0919" y="3816535"/>
            <a:ext cx="332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Societal Structure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52210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Privacy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967" y="2581387"/>
            <a:ext cx="71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Tension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97720" y="58190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Impact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53" y="1592051"/>
            <a:ext cx="719280" cy="6833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09" y="1579592"/>
            <a:ext cx="754691" cy="67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61" y="472029"/>
            <a:ext cx="1127078" cy="17399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332466" y="3456801"/>
            <a:ext cx="2001534" cy="1143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 rot="19928242">
            <a:off x="3616532" y="3854759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100 years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Crypto-enlightenment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  <p:grpSp>
        <p:nvGrpSpPr>
          <p:cNvPr id="8" name="Group 7"/>
          <p:cNvGrpSpPr/>
          <p:nvPr/>
        </p:nvGrpSpPr>
        <p:grpSpPr>
          <a:xfrm>
            <a:off x="747535" y="2286000"/>
            <a:ext cx="7675254" cy="1620310"/>
            <a:chOff x="990601" y="4191000"/>
            <a:chExt cx="7675254" cy="16203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88040" y="1593561"/>
              <a:ext cx="1586921" cy="67818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1338595" y="4420546"/>
              <a:ext cx="5976605" cy="1216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24001" y="4572946"/>
              <a:ext cx="44958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“Multiple private currencies should compete for customer business”</a:t>
              </a:r>
            </a:p>
            <a:p>
              <a:r>
                <a:rPr lang="en-US" sz="1600" i="1" dirty="0" smtClean="0"/>
                <a:t>- Friedrich </a:t>
              </a:r>
              <a:r>
                <a:rPr lang="en-US" sz="1600" i="1" dirty="0"/>
                <a:t>Hayek</a:t>
              </a:r>
              <a:endParaRPr lang="en-US" sz="2000" i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578" y="4191000"/>
              <a:ext cx="1072822" cy="162031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75" y="4668103"/>
              <a:ext cx="719280" cy="68331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47535" y="4038600"/>
            <a:ext cx="7710665" cy="1586921"/>
            <a:chOff x="990601" y="2451678"/>
            <a:chExt cx="7710665" cy="158692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88040" y="-145761"/>
              <a:ext cx="1586921" cy="67818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1338596" y="2640667"/>
              <a:ext cx="6052805" cy="1219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38596" y="2742250"/>
              <a:ext cx="4495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“One </a:t>
              </a:r>
              <a:r>
                <a:rPr lang="en-US" sz="2000" dirty="0"/>
                <a:t>ought to think autonomously, free of the dictates of external </a:t>
              </a:r>
              <a:r>
                <a:rPr lang="en-US" sz="2000" dirty="0" smtClean="0"/>
                <a:t>authority” </a:t>
              </a:r>
              <a:r>
                <a:rPr lang="en-US" sz="1600" i="1" dirty="0" smtClean="0"/>
                <a:t>- Immanuel Kant</a:t>
              </a:r>
              <a:endParaRPr lang="en-US" sz="1600" i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1" y="2478973"/>
              <a:ext cx="1524000" cy="1524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75" y="3074738"/>
              <a:ext cx="754691" cy="678178"/>
            </a:xfrm>
            <a:prstGeom prst="rect">
              <a:avLst/>
            </a:prstGeom>
          </p:spPr>
        </p:pic>
      </p:grpSp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457200" y="1371601"/>
            <a:ext cx="8077200" cy="76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Economics </a:t>
            </a:r>
            <a:r>
              <a:rPr lang="en-US" kern="0" dirty="0" smtClean="0">
                <a:solidFill>
                  <a:srgbClr val="FFC000"/>
                </a:solidFill>
              </a:rPr>
              <a:t>and</a:t>
            </a:r>
            <a:r>
              <a:rPr lang="en-US" i="1" kern="0" dirty="0" smtClean="0"/>
              <a:t> </a:t>
            </a:r>
            <a:r>
              <a:rPr lang="en-US" kern="0" dirty="0" smtClean="0"/>
              <a:t>Government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Kant, I. "Answering the Question: What Is Enlightenment?" (German: </a:t>
            </a:r>
            <a:r>
              <a:rPr lang="en-US" altLang="en-US" sz="800" i="1" dirty="0" err="1"/>
              <a:t>Beantwortung</a:t>
            </a:r>
            <a:r>
              <a:rPr lang="en-US" altLang="en-US" sz="800" i="1" dirty="0"/>
              <a:t> der </a:t>
            </a:r>
            <a:r>
              <a:rPr lang="en-US" altLang="en-US" sz="800" i="1" dirty="0" err="1"/>
              <a:t>Frage</a:t>
            </a:r>
            <a:r>
              <a:rPr lang="en-US" altLang="en-US" sz="800" i="1" dirty="0"/>
              <a:t>: Was </a:t>
            </a:r>
            <a:r>
              <a:rPr lang="en-US" altLang="en-US" sz="800" i="1" dirty="0" err="1"/>
              <a:t>ist</a:t>
            </a:r>
            <a:r>
              <a:rPr lang="en-US" altLang="en-US" sz="800" i="1" dirty="0"/>
              <a:t> </a:t>
            </a:r>
            <a:r>
              <a:rPr lang="en-US" altLang="en-US" sz="800" i="1" dirty="0" err="1"/>
              <a:t>Aufklärung</a:t>
            </a:r>
            <a:r>
              <a:rPr lang="en-US" altLang="en-US" sz="800" i="1" dirty="0"/>
              <a:t>?). 1784. Hayek, F. The De Nationalization of Money. 1976. (paraphrased)</a:t>
            </a:r>
          </a:p>
        </p:txBody>
      </p:sp>
    </p:spTree>
    <p:extLst>
      <p:ext uri="{BB962C8B-B14F-4D97-AF65-F5344CB8AC3E}">
        <p14:creationId xmlns:p14="http://schemas.microsoft.com/office/powerpoint/2010/main" val="16733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Market Update</a:t>
            </a:r>
          </a:p>
          <a:p>
            <a:r>
              <a:rPr lang="en-US" dirty="0" smtClean="0"/>
              <a:t>Payment Channels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2517963"/>
            <a:ext cx="40394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Blockchain Economics &amp; Finance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20784"/>
            <a:ext cx="1979287" cy="1246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17" y="3020784"/>
            <a:ext cx="1869883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4668" y="2590801"/>
            <a:ext cx="165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Decentralized (based on hubs)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405" y="2590801"/>
            <a:ext cx="2086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Centralized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6521" y="2590801"/>
            <a:ext cx="180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Distributed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(based on peers)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52800"/>
            <a:ext cx="24384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11" y="3352800"/>
            <a:ext cx="241582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52800"/>
            <a:ext cx="2291645" cy="182880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838198"/>
          </a:xfrm>
        </p:spPr>
        <p:txBody>
          <a:bodyPr/>
          <a:lstStyle/>
          <a:p>
            <a:r>
              <a:rPr lang="en-US" dirty="0" smtClean="0"/>
              <a:t>Radical implication: every node is a peer who can provide services to other peers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86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B49C8898-95DC-4C8B-BA06-7A3BBB04F756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en-US" sz="900" dirty="0" smtClean="0"/>
          </a:p>
        </p:txBody>
      </p:sp>
      <p:sp>
        <p:nvSpPr>
          <p:cNvPr id="14339" name="Date Placeholder 6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Melanie Swan, Technology Theorist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71600"/>
            <a:ext cx="7124701" cy="137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Philosophy and Economic Theory, Purdue University, Indiana, USA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Founder, Institute for Blockchain Studies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Singularity University </a:t>
            </a:r>
            <a:r>
              <a:rPr lang="en-US" altLang="en-US" dirty="0" smtClean="0"/>
              <a:t>Instructor; </a:t>
            </a:r>
            <a:r>
              <a:rPr lang="en-US" altLang="en-US" dirty="0"/>
              <a:t>Institute for Ethics and Emerging Technology </a:t>
            </a:r>
            <a:r>
              <a:rPr lang="en-US" altLang="en-US" dirty="0" smtClean="0"/>
              <a:t>Affiliate </a:t>
            </a:r>
            <a:r>
              <a:rPr lang="en-US" altLang="en-US" dirty="0"/>
              <a:t>Scholar</a:t>
            </a:r>
            <a:r>
              <a:rPr lang="en-US" altLang="en-US" dirty="0" smtClean="0"/>
              <a:t>; EDGE Essayist; </a:t>
            </a:r>
            <a:r>
              <a:rPr lang="en-US" altLang="en-US" dirty="0" err="1" smtClean="0"/>
              <a:t>FQXi</a:t>
            </a:r>
            <a:r>
              <a:rPr lang="en-US" altLang="en-US" dirty="0" smtClean="0"/>
              <a:t> Advisor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3" y="4915649"/>
            <a:ext cx="1999634" cy="69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7" y="3705658"/>
            <a:ext cx="3933166" cy="1248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463" y="3288268"/>
            <a:ext cx="4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Traditional Markets Background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" y="4945380"/>
            <a:ext cx="2060731" cy="6663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10200" y="312420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Economics and Financial Theory Leadership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38036"/>
            <a:ext cx="1935603" cy="724109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244658" y="4562146"/>
            <a:ext cx="41279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/>
              <a:t>New Economies research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81000"/>
            <a:ext cx="1314450" cy="175260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http://www.melanieswan.com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blockchainstudies.org/NSNE.pdf</a:t>
            </a:r>
            <a:r>
              <a:rPr lang="en-US" altLang="en-US" sz="800" i="1" dirty="0"/>
              <a:t>, http://blockchainstudies.org/Metaphilosophy_CFP.pdf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80283" y="4876800"/>
            <a:ext cx="408636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kern="0" dirty="0"/>
              <a:t>https://www.facebook.com/groups/NewEconomies</a:t>
            </a:r>
            <a:endParaRPr lang="en-US" altLang="en-US" sz="1200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276746"/>
            <a:ext cx="3124636" cy="743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61" y="3838036"/>
            <a:ext cx="1088578" cy="72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20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Network Nodes provide services 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2600" y="5481222"/>
            <a:ext cx="2471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Centralized bank </a:t>
            </a:r>
            <a:r>
              <a:rPr lang="en-US" sz="1400" dirty="0">
                <a:solidFill>
                  <a:schemeClr val="bg1"/>
                </a:solidFill>
              </a:rPr>
              <a:t>tracks payments between clients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417126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“Classic”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41712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Peer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2027568"/>
          </a:xfrm>
        </p:spPr>
        <p:txBody>
          <a:bodyPr/>
          <a:lstStyle/>
          <a:p>
            <a:r>
              <a:rPr lang="en-US" dirty="0" smtClean="0"/>
              <a:t>Nodes deliver services to others, for a small fee </a:t>
            </a:r>
          </a:p>
          <a:p>
            <a:pPr lvl="1"/>
            <a:r>
              <a:rPr lang="en-US" dirty="0"/>
              <a:t>Transaction ledger hosting </a:t>
            </a:r>
            <a:r>
              <a:rPr lang="en-US" dirty="0" smtClean="0"/>
              <a:t>(~10,000 Bitcoind </a:t>
            </a:r>
            <a:r>
              <a:rPr lang="en-US" dirty="0"/>
              <a:t>nodes)</a:t>
            </a:r>
          </a:p>
          <a:p>
            <a:pPr lvl="1"/>
            <a:r>
              <a:rPr lang="en-US" dirty="0" smtClean="0"/>
              <a:t>Transaction confirmation and logging (mining)</a:t>
            </a:r>
          </a:p>
          <a:p>
            <a:pPr lvl="1"/>
            <a:r>
              <a:rPr lang="en-US" dirty="0" smtClean="0"/>
              <a:t>News services (“decentralized Reddit”: </a:t>
            </a:r>
            <a:r>
              <a:rPr lang="en-US" dirty="0" err="1" smtClean="0"/>
              <a:t>Steemit</a:t>
            </a:r>
            <a:r>
              <a:rPr lang="en-US" dirty="0" smtClean="0"/>
              <a:t>, Yours)</a:t>
            </a:r>
          </a:p>
          <a:p>
            <a:pPr lvl="1"/>
            <a:r>
              <a:rPr lang="en-US" dirty="0" smtClean="0"/>
              <a:t>Banking services (payment channels (netting offsets))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4" y="3657600"/>
            <a:ext cx="2362837" cy="1819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39" y="3657727"/>
            <a:ext cx="2410162" cy="18195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22625" y="5481222"/>
            <a:ext cx="290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Network nodes store transaction record settled </a:t>
            </a:r>
            <a:r>
              <a:rPr lang="en-US" sz="1400" dirty="0">
                <a:solidFill>
                  <a:schemeClr val="bg1"/>
                </a:solidFill>
              </a:rPr>
              <a:t>by many </a:t>
            </a:r>
            <a:r>
              <a:rPr lang="en-US" sz="1400" dirty="0" smtClean="0">
                <a:solidFill>
                  <a:schemeClr val="bg1"/>
                </a:solidFill>
              </a:rPr>
              <a:t>individuals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4.9 </a:t>
            </a:r>
            <a:r>
              <a:rPr lang="en-US" dirty="0" err="1" smtClean="0"/>
              <a:t>bn</a:t>
            </a:r>
            <a:r>
              <a:rPr lang="en-US" dirty="0" smtClean="0"/>
              <a:t> global mobile users </a:t>
            </a:r>
            <a:r>
              <a:rPr lang="en-US" sz="2000" dirty="0" smtClean="0"/>
              <a:t>(65% world)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https</a:t>
            </a:r>
            <a:r>
              <a:rPr lang="en-US" altLang="en-US" sz="800" i="1" dirty="0"/>
              <a:t>://wearesocial-net.s3.amazonaws.com/uk/wp-content/uploads/sites/2/2017/01/Slide007.png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457200" y="1371601"/>
            <a:ext cx="8229600" cy="137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smtClean="0"/>
              <a:t>Era of digital services</a:t>
            </a:r>
          </a:p>
          <a:p>
            <a:pPr lvl="1"/>
            <a:r>
              <a:rPr lang="en-US" dirty="0" smtClean="0"/>
              <a:t>Computationally-based </a:t>
            </a:r>
            <a:r>
              <a:rPr lang="en-US" dirty="0"/>
              <a:t>society has </a:t>
            </a:r>
            <a:r>
              <a:rPr lang="en-US" dirty="0" smtClean="0"/>
              <a:t>less need </a:t>
            </a:r>
            <a:r>
              <a:rPr lang="en-US" dirty="0"/>
              <a:t>for </a:t>
            </a:r>
            <a:r>
              <a:rPr lang="en-US" dirty="0" smtClean="0"/>
              <a:t>a brick-and-mortar </a:t>
            </a:r>
            <a:r>
              <a:rPr lang="en-US" dirty="0"/>
              <a:t>institutional </a:t>
            </a:r>
            <a:r>
              <a:rPr lang="en-US" dirty="0" smtClean="0"/>
              <a:t>footprint</a:t>
            </a:r>
          </a:p>
          <a:p>
            <a:pPr lvl="1"/>
            <a:r>
              <a:rPr lang="en-US" dirty="0" smtClean="0"/>
              <a:t>Are we ready? Is a bloom filter a worse version of a FICO score (e.g. a black box determining my life over which I have no say)?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24" y="3253565"/>
            <a:ext cx="5214175" cy="2840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66" y="366823"/>
            <a:ext cx="118386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Finance: La </a:t>
            </a:r>
            <a:r>
              <a:rPr lang="en-US" dirty="0" err="1" smtClean="0"/>
              <a:t>Plataforma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http://www.laplataformalatam.com/#nosotros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28406"/>
            <a:ext cx="6306927" cy="4086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37" y="1905000"/>
            <a:ext cx="921225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0"/>
            <a:ext cx="936304" cy="14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the concept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4343399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en-US" sz="2400" dirty="0"/>
              <a:t>Network is a </a:t>
            </a:r>
            <a:r>
              <a:rPr lang="en-US" sz="2400" dirty="0" smtClean="0"/>
              <a:t>graph (vertices, edges)</a:t>
            </a:r>
          </a:p>
          <a:p>
            <a:pPr marL="742950" lvl="2" indent="-342900"/>
            <a:r>
              <a:rPr lang="en-US" sz="2200" dirty="0" smtClean="0"/>
              <a:t>Payment, credit, </a:t>
            </a:r>
            <a:r>
              <a:rPr lang="en-US" sz="2200" dirty="0"/>
              <a:t>transaction </a:t>
            </a:r>
            <a:r>
              <a:rPr lang="en-US" sz="2200" dirty="0" smtClean="0"/>
              <a:t>graph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Net </a:t>
            </a:r>
            <a:r>
              <a:rPr lang="en-US" sz="2400" dirty="0"/>
              <a:t>clearing</a:t>
            </a:r>
          </a:p>
          <a:p>
            <a:pPr lvl="1"/>
            <a:r>
              <a:rPr lang="en-US" dirty="0"/>
              <a:t>Contracts-for-difference (CFD</a:t>
            </a:r>
            <a:r>
              <a:rPr lang="en-US" dirty="0" smtClean="0"/>
              <a:t>); (</a:t>
            </a:r>
            <a:r>
              <a:rPr lang="en-US" dirty="0"/>
              <a:t>without the 10x options-style leverage of the </a:t>
            </a:r>
            <a:r>
              <a:rPr lang="en-US" dirty="0" smtClean="0"/>
              <a:t>financial </a:t>
            </a:r>
            <a:r>
              <a:rPr lang="en-US" dirty="0"/>
              <a:t>instrument)</a:t>
            </a:r>
          </a:p>
          <a:p>
            <a:pPr lvl="1"/>
            <a:r>
              <a:rPr lang="en-US" dirty="0"/>
              <a:t>Spread </a:t>
            </a:r>
            <a:r>
              <a:rPr lang="en-US" dirty="0" smtClean="0"/>
              <a:t>betting</a:t>
            </a:r>
            <a:endParaRPr lang="en-US" dirty="0"/>
          </a:p>
          <a:p>
            <a:pPr lvl="1"/>
            <a:r>
              <a:rPr lang="en-US" dirty="0" smtClean="0"/>
              <a:t>Net settlement (vs Gross settlement)</a:t>
            </a:r>
          </a:p>
          <a:p>
            <a:pPr lvl="2"/>
            <a:r>
              <a:rPr lang="en-US" dirty="0" smtClean="0"/>
              <a:t>Central </a:t>
            </a:r>
            <a:r>
              <a:rPr lang="en-US" dirty="0"/>
              <a:t>banks clear amongst themselves with RTGS (real-time gross settlement) systems (as does Ripple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Industry consortia, interbank </a:t>
            </a:r>
            <a:r>
              <a:rPr lang="en-US" dirty="0"/>
              <a:t>daily settlements are tabulated on a net </a:t>
            </a:r>
            <a:r>
              <a:rPr lang="en-US" dirty="0" smtClean="0"/>
              <a:t>basis</a:t>
            </a:r>
          </a:p>
          <a:p>
            <a:pPr marL="0" indent="0">
              <a:buNone/>
            </a:pPr>
            <a:r>
              <a:rPr lang="en-US" dirty="0" smtClean="0"/>
              <a:t>3. “Have </a:t>
            </a:r>
            <a:r>
              <a:rPr lang="en-US" dirty="0"/>
              <a:t>an account,” “run-a-tab” economy</a:t>
            </a:r>
          </a:p>
          <a:p>
            <a:pPr lvl="2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343400"/>
            <a:ext cx="1380024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09" y="5568099"/>
            <a:ext cx="1267002" cy="276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86" y="1066800"/>
            <a:ext cx="224821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Payment Channel?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01000" cy="3809999"/>
          </a:xfrm>
        </p:spPr>
        <p:txBody>
          <a:bodyPr/>
          <a:lstStyle/>
          <a:p>
            <a:r>
              <a:rPr lang="en-US" dirty="0" smtClean="0"/>
              <a:t>3-step financial </a:t>
            </a:r>
            <a:r>
              <a:rPr lang="en-US" dirty="0"/>
              <a:t>contract executed over </a:t>
            </a:r>
            <a:r>
              <a:rPr lang="en-US" dirty="0" smtClean="0"/>
              <a:t>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One party opens a </a:t>
            </a:r>
            <a:r>
              <a:rPr lang="en-US" dirty="0"/>
              <a:t>payment </a:t>
            </a:r>
            <a:r>
              <a:rPr lang="en-US" dirty="0" smtClean="0"/>
              <a:t>channel with another party </a:t>
            </a:r>
            <a:r>
              <a:rPr lang="en-US" dirty="0"/>
              <a:t>and posts a pre-payment escrow </a:t>
            </a:r>
            <a:r>
              <a:rPr lang="en-US" dirty="0" smtClean="0"/>
              <a:t>balance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party consumes against this credit over </a:t>
            </a:r>
            <a:r>
              <a:rPr lang="en-US" dirty="0" smtClean="0"/>
              <a:t>the given time period (activity is tracked)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At the end of the period, cumulative activity is booked </a:t>
            </a:r>
            <a:r>
              <a:rPr lang="en-US" dirty="0"/>
              <a:t>in one net transaction to close the </a:t>
            </a:r>
            <a:r>
              <a:rPr lang="en-US" dirty="0" smtClean="0"/>
              <a:t>contract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67200"/>
            <a:ext cx="310558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Payment Channel?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01000" cy="4343399"/>
          </a:xfrm>
        </p:spPr>
        <p:txBody>
          <a:bodyPr/>
          <a:lstStyle/>
          <a:p>
            <a:r>
              <a:rPr lang="en-US" dirty="0" smtClean="0"/>
              <a:t>Motivation </a:t>
            </a:r>
          </a:p>
          <a:p>
            <a:pPr lvl="1"/>
            <a:r>
              <a:rPr lang="en-US" dirty="0" smtClean="0"/>
              <a:t>Improve scalability through contractually-obligated relationships booked as periodic net activity</a:t>
            </a:r>
          </a:p>
          <a:p>
            <a:pPr lvl="1"/>
            <a:r>
              <a:rPr lang="en-US" dirty="0" smtClean="0"/>
              <a:t>Micropayments mechanism for video </a:t>
            </a:r>
            <a:r>
              <a:rPr lang="en-US" dirty="0"/>
              <a:t>bandwidth consumption where piecemeal transactions do not make </a:t>
            </a:r>
            <a:r>
              <a:rPr lang="en-US" dirty="0" smtClean="0"/>
              <a:t>sense</a:t>
            </a:r>
          </a:p>
          <a:p>
            <a:pPr lvl="1"/>
            <a:r>
              <a:rPr lang="en-US" dirty="0" smtClean="0"/>
              <a:t>Current ~$250 max (4% Btc) for Lightning Payment channels</a:t>
            </a:r>
            <a:endParaRPr lang="en-US" dirty="0"/>
          </a:p>
          <a:p>
            <a:r>
              <a:rPr lang="en-US" dirty="0" smtClean="0"/>
              <a:t>Bigger implication </a:t>
            </a:r>
          </a:p>
          <a:p>
            <a:pPr lvl="1"/>
            <a:r>
              <a:rPr lang="en-US" dirty="0" smtClean="0"/>
              <a:t>Might develop </a:t>
            </a:r>
            <a:r>
              <a:rPr lang="en-US" dirty="0"/>
              <a:t>into a digitized payment system for resource consumption that settles based on net payments instead of gross transfers, and enables peer-to-peer banking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Sophisticated functionality</a:t>
            </a:r>
          </a:p>
          <a:p>
            <a:pPr lvl="1"/>
            <a:r>
              <a:rPr lang="en-US" dirty="0" smtClean="0"/>
              <a:t>Concatenated payment channels, time/signature lock parameters (</a:t>
            </a:r>
            <a:r>
              <a:rPr lang="en-US" dirty="0" err="1" smtClean="0"/>
              <a:t>CheckLockTimeVerify</a:t>
            </a:r>
            <a:r>
              <a:rPr lang="en-US" dirty="0" smtClean="0"/>
              <a:t>, </a:t>
            </a:r>
            <a:r>
              <a:rPr lang="en-US" dirty="0" err="1" smtClean="0"/>
              <a:t>CheckSequenceVerify</a:t>
            </a:r>
            <a:r>
              <a:rPr lang="en-US" dirty="0" smtClean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38" y="316992"/>
            <a:ext cx="1146572" cy="978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38" y="1295400"/>
            <a:ext cx="1146573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Level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248400" cy="4343399"/>
          </a:xfrm>
        </p:spPr>
        <p:txBody>
          <a:bodyPr/>
          <a:lstStyle/>
          <a:p>
            <a:r>
              <a:rPr lang="en-US" dirty="0" smtClean="0"/>
              <a:t>Starbucks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Customer opens $50 monthly payment </a:t>
            </a:r>
            <a:r>
              <a:rPr lang="en-US" dirty="0"/>
              <a:t>channel </a:t>
            </a:r>
            <a:r>
              <a:rPr lang="en-US" dirty="0" smtClean="0"/>
              <a:t>with Starbucks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Daily </a:t>
            </a:r>
            <a:r>
              <a:rPr lang="en-US" dirty="0"/>
              <a:t>coffee consumed is tracked and booked against the $50 </a:t>
            </a:r>
            <a:r>
              <a:rPr lang="en-US" dirty="0" smtClean="0"/>
              <a:t>credit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Activity is netted </a:t>
            </a:r>
            <a:r>
              <a:rPr lang="en-US" dirty="0"/>
              <a:t>at the end of the month. Contracts close and roll over at regular intervals. Either party may </a:t>
            </a:r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channel </a:t>
            </a:r>
            <a:r>
              <a:rPr lang="en-US" dirty="0"/>
              <a:t>early, </a:t>
            </a:r>
            <a:r>
              <a:rPr lang="en-US" dirty="0" smtClean="0"/>
              <a:t>trigger net settlement</a:t>
            </a:r>
          </a:p>
          <a:p>
            <a:r>
              <a:rPr lang="en-US" dirty="0" smtClean="0"/>
              <a:t>SBUX: payment channel prototype </a:t>
            </a:r>
          </a:p>
          <a:p>
            <a:pPr lvl="1"/>
            <a:r>
              <a:rPr lang="en-US" dirty="0" smtClean="0"/>
              <a:t>Loyalty program (cards &amp; apps): 41% purchases, $1.2 </a:t>
            </a:r>
            <a:r>
              <a:rPr lang="en-US" dirty="0" err="1" smtClean="0"/>
              <a:t>bn</a:t>
            </a:r>
            <a:r>
              <a:rPr lang="en-US" dirty="0" smtClean="0"/>
              <a:t> obligations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72200" y="5105400"/>
            <a:ext cx="2521614" cy="957666"/>
            <a:chOff x="6172200" y="5138334"/>
            <a:chExt cx="2521614" cy="957666"/>
          </a:xfrm>
        </p:grpSpPr>
        <p:sp>
          <p:nvSpPr>
            <p:cNvPr id="9" name="Rectangle 8"/>
            <p:cNvSpPr/>
            <p:nvPr/>
          </p:nvSpPr>
          <p:spPr bwMode="auto">
            <a:xfrm>
              <a:off x="6172200" y="5138334"/>
              <a:ext cx="2521614" cy="9576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27501" y="5193268"/>
              <a:ext cx="17043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 smtClean="0"/>
                <a:t>SBUX Balance Sheet</a:t>
              </a:r>
              <a:endParaRPr lang="en-US" b="1" i="1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799" y="5449669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u="sng" dirty="0" smtClean="0"/>
                <a:t>Assets</a:t>
              </a:r>
            </a:p>
            <a:p>
              <a:pPr algn="l"/>
              <a:r>
                <a:rPr lang="en-US" i="1" dirty="0" smtClean="0"/>
                <a:t>Cash  $1.2bn</a:t>
              </a:r>
              <a:endParaRPr lang="en-US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2081" y="5449669"/>
              <a:ext cx="119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i="1" u="sng" dirty="0" smtClean="0"/>
                <a:t>Liabilities</a:t>
              </a:r>
            </a:p>
            <a:p>
              <a:pPr algn="l"/>
              <a:r>
                <a:rPr lang="en-US" i="1" dirty="0" smtClean="0"/>
                <a:t>Stored Value Cards  $1.2bn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27" y="1447800"/>
            <a:ext cx="175284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and Legal Treatment?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5904"/>
            <a:ext cx="6477000" cy="4343399"/>
          </a:xfrm>
        </p:spPr>
        <p:txBody>
          <a:bodyPr/>
          <a:lstStyle/>
          <a:p>
            <a:r>
              <a:rPr lang="en-US" dirty="0" smtClean="0"/>
              <a:t>Promise of cryptocurrencies as “programmable </a:t>
            </a:r>
            <a:r>
              <a:rPr lang="en-US" dirty="0"/>
              <a:t>money” </a:t>
            </a:r>
            <a:r>
              <a:rPr lang="en-US" dirty="0" smtClean="0"/>
              <a:t>in implementation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contingent three-part financial contract over time is a new </a:t>
            </a:r>
            <a:r>
              <a:rPr lang="en-US" dirty="0" smtClean="0"/>
              <a:t>instrument</a:t>
            </a:r>
          </a:p>
          <a:p>
            <a:r>
              <a:rPr lang="en-US" dirty="0" smtClean="0"/>
              <a:t>Financial contract feature sets:</a:t>
            </a:r>
          </a:p>
          <a:p>
            <a:pPr lvl="1"/>
            <a:r>
              <a:rPr lang="en-US" dirty="0" smtClean="0"/>
              <a:t>Prepayment </a:t>
            </a:r>
            <a:r>
              <a:rPr lang="en-US" dirty="0"/>
              <a:t>risk </a:t>
            </a:r>
            <a:endParaRPr lang="en-US" dirty="0" smtClean="0"/>
          </a:p>
          <a:p>
            <a:pPr lvl="1"/>
            <a:r>
              <a:rPr lang="en-US" dirty="0" smtClean="0"/>
              <a:t>European/American-style </a:t>
            </a:r>
            <a:r>
              <a:rPr lang="en-US" dirty="0"/>
              <a:t>option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Fractional reserves </a:t>
            </a:r>
          </a:p>
          <a:p>
            <a:r>
              <a:rPr lang="en-US" dirty="0" smtClean="0"/>
              <a:t>Accounting: deferred payment, installment </a:t>
            </a:r>
            <a:r>
              <a:rPr lang="en-US" dirty="0"/>
              <a:t>sale</a:t>
            </a:r>
            <a:r>
              <a:rPr lang="en-US" dirty="0" smtClean="0"/>
              <a:t>? Revenue recognition, liability? </a:t>
            </a:r>
          </a:p>
          <a:p>
            <a:pPr lvl="1"/>
            <a:r>
              <a:rPr lang="en-US" dirty="0" smtClean="0"/>
              <a:t>Loan: each peer node (LN) registers a loan</a:t>
            </a:r>
          </a:p>
          <a:p>
            <a:r>
              <a:rPr lang="en-US" dirty="0" smtClean="0"/>
              <a:t>Legal: assignments </a:t>
            </a:r>
            <a:r>
              <a:rPr lang="en-US" dirty="0"/>
              <a:t>of </a:t>
            </a:r>
            <a:r>
              <a:rPr lang="en-US" dirty="0" smtClean="0"/>
              <a:t>claims, forward-looking IOUs?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56" y="3025140"/>
            <a:ext cx="1115568" cy="1059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80" y="4168139"/>
            <a:ext cx="111932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Level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162800" cy="2514599"/>
          </a:xfrm>
        </p:spPr>
        <p:txBody>
          <a:bodyPr/>
          <a:lstStyle/>
          <a:p>
            <a:r>
              <a:rPr lang="en-US" dirty="0" smtClean="0"/>
              <a:t>Small group concatenated payments example</a:t>
            </a:r>
          </a:p>
          <a:p>
            <a:r>
              <a:rPr lang="en-US" dirty="0" smtClean="0"/>
              <a:t>Local bar: Lynn, Chris, Bartender</a:t>
            </a:r>
          </a:p>
          <a:p>
            <a:pPr lvl="1"/>
            <a:r>
              <a:rPr lang="en-US" dirty="0" smtClean="0"/>
              <a:t>Lynn has a $10 tab with bartender, has consumed $6</a:t>
            </a:r>
          </a:p>
          <a:p>
            <a:pPr lvl="1"/>
            <a:r>
              <a:rPr lang="en-US" dirty="0" smtClean="0"/>
              <a:t>Chris has a $10 tab with bartender, has consumed $5</a:t>
            </a:r>
          </a:p>
          <a:p>
            <a:pPr lvl="1"/>
            <a:r>
              <a:rPr lang="en-US" dirty="0" smtClean="0"/>
              <a:t>Lynn and Chris play pool, Chris owes Lynn $5</a:t>
            </a:r>
          </a:p>
          <a:p>
            <a:r>
              <a:rPr lang="en-US" sz="2000" dirty="0" smtClean="0"/>
              <a:t>Current method (gross settlement): each party settles with each other (3 </a:t>
            </a:r>
            <a:r>
              <a:rPr lang="en-US" sz="2000" dirty="0" err="1" smtClean="0"/>
              <a:t>tx</a:t>
            </a:r>
            <a:r>
              <a:rPr lang="en-US" sz="2000" dirty="0" smtClean="0"/>
              <a:t>, $16 gross flow)</a:t>
            </a:r>
          </a:p>
          <a:p>
            <a:r>
              <a:rPr lang="en-US" sz="2000" dirty="0" smtClean="0"/>
              <a:t>New method (net settlement): (2 </a:t>
            </a:r>
            <a:r>
              <a:rPr lang="en-US" sz="2000" dirty="0" err="1" smtClean="0"/>
              <a:t>tx</a:t>
            </a:r>
            <a:r>
              <a:rPr lang="en-US" sz="2000" dirty="0" smtClean="0"/>
              <a:t>, $11 gross flow)</a:t>
            </a:r>
          </a:p>
          <a:p>
            <a:pPr lvl="1"/>
            <a:r>
              <a:rPr lang="en-US" sz="1600" dirty="0" smtClean="0"/>
              <a:t>Already see implication if less money transfers, more is available</a:t>
            </a:r>
            <a:endParaRPr lang="en-US" sz="1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Andreas </a:t>
            </a:r>
            <a:r>
              <a:rPr lang="en-US" sz="800" i="1" dirty="0"/>
              <a:t>Antonopoulos</a:t>
            </a:r>
            <a:endParaRPr lang="en-US" altLang="en-US" sz="800" i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3402" y="4745666"/>
            <a:ext cx="172817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6672" y="4768302"/>
            <a:ext cx="909223" cy="18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 smtClean="0"/>
              <a:t>Bartender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97085" y="5071732"/>
            <a:ext cx="44114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u="sng" dirty="0" smtClean="0"/>
              <a:t>A/R</a:t>
            </a:r>
            <a:endParaRPr lang="en-US" i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67629" y="5279066"/>
            <a:ext cx="7702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Lynn  $6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5802" y="5442099"/>
            <a:ext cx="79861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Chris  $5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469602" y="5002225"/>
            <a:ext cx="1402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1384002" y="5004746"/>
            <a:ext cx="0" cy="1097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/>
          <p:cNvSpPr/>
          <p:nvPr/>
        </p:nvSpPr>
        <p:spPr bwMode="auto">
          <a:xfrm>
            <a:off x="2135369" y="4745666"/>
            <a:ext cx="198120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52608" y="476830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 smtClean="0"/>
              <a:t>Lynn</a:t>
            </a:r>
            <a:endParaRPr lang="en-US" b="1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39052" y="5071732"/>
            <a:ext cx="44114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u="sng" dirty="0" smtClean="0"/>
              <a:t>A/R</a:t>
            </a:r>
            <a:endParaRPr lang="en-US" i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2287769" y="5279066"/>
            <a:ext cx="79861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Chris  $5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0158" y="5279066"/>
            <a:ext cx="63671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Bar $6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2190303" y="5002225"/>
            <a:ext cx="1905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3125969" y="5004746"/>
            <a:ext cx="0" cy="1097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3218223" y="5071732"/>
            <a:ext cx="4331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u="sng" dirty="0" smtClean="0"/>
              <a:t>A/P</a:t>
            </a:r>
            <a:endParaRPr lang="en-US" i="1" u="sng" dirty="0"/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2190303" y="5736266"/>
            <a:ext cx="1905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3278369" y="5764067"/>
            <a:ext cx="52770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/>
              <a:t> </a:t>
            </a:r>
            <a:r>
              <a:rPr lang="en-US" i="1" dirty="0" smtClean="0"/>
              <a:t>   $1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127202" y="4745666"/>
            <a:ext cx="198120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8241" y="476830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 smtClean="0"/>
              <a:t>Chris</a:t>
            </a:r>
            <a:endParaRPr lang="en-US" b="1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5791" y="5279066"/>
            <a:ext cx="76655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Bar    $5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4169734" y="5002225"/>
            <a:ext cx="1905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5041602" y="5004746"/>
            <a:ext cx="0" cy="1097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5133856" y="5071732"/>
            <a:ext cx="4331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u="sng" dirty="0" smtClean="0"/>
              <a:t>A/P</a:t>
            </a:r>
            <a:endParaRPr lang="en-US" i="1" u="sng" dirty="0"/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4169734" y="5736266"/>
            <a:ext cx="1905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5387635" y="5764067"/>
            <a:ext cx="61266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/>
              <a:t> </a:t>
            </a:r>
            <a:r>
              <a:rPr lang="en-US" i="1" dirty="0" smtClean="0"/>
              <a:t>   $10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85791" y="5431466"/>
            <a:ext cx="7702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Lynn  $5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4402" y="5764067"/>
            <a:ext cx="60125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/>
              <a:t> </a:t>
            </a:r>
            <a:r>
              <a:rPr lang="en-US" i="1" dirty="0" smtClean="0"/>
              <a:t>   $11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69602" y="5736266"/>
            <a:ext cx="1402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 bwMode="auto">
          <a:xfrm>
            <a:off x="6250169" y="4745666"/>
            <a:ext cx="1272575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58268" y="4768302"/>
            <a:ext cx="10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Current Method</a:t>
            </a:r>
            <a:endParaRPr lang="en-US" b="1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6326369" y="5431466"/>
            <a:ext cx="11063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Tx1  $6-Lynn</a:t>
            </a:r>
          </a:p>
          <a:p>
            <a:pPr algn="l"/>
            <a:r>
              <a:rPr lang="en-US" i="1" dirty="0" smtClean="0"/>
              <a:t>Tx2  $5-Chris</a:t>
            </a:r>
          </a:p>
          <a:p>
            <a:pPr algn="l"/>
            <a:r>
              <a:rPr lang="en-US" i="1" dirty="0" smtClean="0"/>
              <a:t>Tx3  $5-Lynn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7547338" y="4745666"/>
            <a:ext cx="1272575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632612" y="4768302"/>
            <a:ext cx="108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Payment Channel</a:t>
            </a:r>
            <a:endParaRPr lang="en-US" b="1" i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47548" y="5431466"/>
            <a:ext cx="12698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Tx1  $10 C-to-B</a:t>
            </a:r>
          </a:p>
          <a:p>
            <a:pPr algn="l"/>
            <a:r>
              <a:rPr lang="en-US" i="1" dirty="0" smtClean="0"/>
              <a:t>Tx2  $1 L-to-B</a:t>
            </a:r>
          </a:p>
        </p:txBody>
      </p:sp>
    </p:spTree>
    <p:extLst>
      <p:ext uri="{BB962C8B-B14F-4D97-AF65-F5344CB8AC3E}">
        <p14:creationId xmlns:p14="http://schemas.microsoft.com/office/powerpoint/2010/main" val="35812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Level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715000" cy="4343399"/>
          </a:xfrm>
        </p:spPr>
        <p:txBody>
          <a:bodyPr/>
          <a:lstStyle/>
          <a:p>
            <a:r>
              <a:rPr lang="en-US" dirty="0" smtClean="0"/>
              <a:t>My monthly expenses example</a:t>
            </a:r>
          </a:p>
          <a:p>
            <a:pPr lvl="1"/>
            <a:r>
              <a:rPr lang="en-US" dirty="0" smtClean="0"/>
              <a:t>De facto payment channel</a:t>
            </a:r>
          </a:p>
          <a:p>
            <a:r>
              <a:rPr lang="en-US" dirty="0" smtClean="0"/>
              <a:t>Inflows into bank account: </a:t>
            </a:r>
          </a:p>
          <a:p>
            <a:pPr lvl="1"/>
            <a:r>
              <a:rPr lang="en-US" dirty="0" smtClean="0"/>
              <a:t>Paycheck </a:t>
            </a:r>
            <a:r>
              <a:rPr lang="en-US" dirty="0"/>
              <a:t>direct deposit </a:t>
            </a:r>
            <a:endParaRPr lang="en-US" dirty="0" smtClean="0"/>
          </a:p>
          <a:p>
            <a:r>
              <a:rPr lang="en-US" dirty="0" smtClean="0"/>
              <a:t>Outflows from bank account: </a:t>
            </a:r>
          </a:p>
          <a:p>
            <a:pPr lvl="1"/>
            <a:r>
              <a:rPr lang="en-US" dirty="0" smtClean="0"/>
              <a:t>Auto-pay bills (fixed and variable)</a:t>
            </a:r>
          </a:p>
          <a:p>
            <a:r>
              <a:rPr lang="en-US" dirty="0" smtClean="0"/>
              <a:t>Formalized </a:t>
            </a:r>
            <a:r>
              <a:rPr lang="en-US" dirty="0"/>
              <a:t>into a multi-party payment </a:t>
            </a:r>
            <a:r>
              <a:rPr lang="en-US" dirty="0" smtClean="0"/>
              <a:t>contract netting salary </a:t>
            </a:r>
            <a:r>
              <a:rPr lang="en-US" dirty="0"/>
              <a:t>against </a:t>
            </a:r>
            <a:r>
              <a:rPr lang="en-US" dirty="0" smtClean="0"/>
              <a:t>expenses, any remainder to Schwab investment account</a:t>
            </a:r>
          </a:p>
          <a:p>
            <a:pPr lvl="1"/>
            <a:r>
              <a:rPr lang="en-US" dirty="0" smtClean="0"/>
              <a:t>Implication: settling net basis frees capital</a:t>
            </a:r>
          </a:p>
          <a:p>
            <a:pPr lvl="1"/>
            <a:r>
              <a:rPr lang="en-US" dirty="0" smtClean="0"/>
              <a:t>Consider business entities on a net basis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486400" y="1295400"/>
            <a:ext cx="3124200" cy="1981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1894" y="137160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/>
              <a:t>My monthly expenses</a:t>
            </a:r>
            <a:endParaRPr lang="en-US" b="1" i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634797" y="1628001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Salary (direct deposit)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633220" y="137160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u="sng" dirty="0" smtClean="0"/>
              <a:t>DR</a:t>
            </a:r>
            <a:endParaRPr lang="en-US" b="1" i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8072701" y="137160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u="sng" dirty="0"/>
              <a:t>C</a:t>
            </a:r>
            <a:r>
              <a:rPr lang="en-US" b="1" i="1" u="sng" dirty="0" smtClean="0"/>
              <a:t>R</a:t>
            </a:r>
            <a:endParaRPr lang="en-US" b="1" i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8063884" y="162146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1879937"/>
            <a:ext cx="16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Expenses (auto-pay)</a:t>
            </a:r>
          </a:p>
          <a:p>
            <a:pPr algn="l"/>
            <a:r>
              <a:rPr lang="en-US" i="1" dirty="0" smtClean="0"/>
              <a:t>Rent (fixed amount)</a:t>
            </a:r>
          </a:p>
          <a:p>
            <a:pPr algn="l"/>
            <a:r>
              <a:rPr lang="en-US" i="1" dirty="0" smtClean="0"/>
              <a:t>Car payment (fixed)</a:t>
            </a:r>
          </a:p>
          <a:p>
            <a:pPr algn="l"/>
            <a:r>
              <a:rPr lang="en-US" i="1" dirty="0" smtClean="0"/>
              <a:t>Utilities (variable)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8800" y="2641914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/>
              <a:t>Discretionary (variable</a:t>
            </a:r>
            <a:r>
              <a:rPr lang="en-US" i="1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4403" y="1879937"/>
            <a:ext cx="423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</a:p>
          <a:p>
            <a:pPr algn="l"/>
            <a:r>
              <a:rPr lang="en-US" i="1" dirty="0" smtClean="0"/>
              <a:t>$xx</a:t>
            </a:r>
          </a:p>
          <a:p>
            <a:pPr algn="l"/>
            <a:r>
              <a:rPr lang="en-US" i="1" dirty="0" smtClean="0"/>
              <a:t>$xx</a:t>
            </a:r>
          </a:p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38800" y="2895600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Net savings (variable)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4403" y="289560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24403" y="2641914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u="sng" dirty="0" smtClean="0"/>
              <a:t>$xx</a:t>
            </a:r>
            <a:endParaRPr lang="en-US" i="1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16501" y="3319499"/>
            <a:ext cx="2667000" cy="1415534"/>
            <a:chOff x="6324600" y="3352800"/>
            <a:chExt cx="2667000" cy="1415534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324600" y="3352800"/>
              <a:ext cx="2667000" cy="14155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86221" y="3407734"/>
              <a:ext cx="1829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 smtClean="0"/>
                <a:t>My apartment building</a:t>
              </a:r>
              <a:endParaRPr lang="en-US" b="1" i="1" u="sng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62364" y="3664135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Expected inflows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15867" y="3407734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 smtClean="0"/>
                <a:t>DR</a:t>
              </a:r>
              <a:endParaRPr lang="en-US" b="1" i="1" u="sng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75087" y="3407734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/>
                <a:t>C</a:t>
              </a:r>
              <a:r>
                <a:rPr lang="en-US" b="1" i="1" u="sng" dirty="0" smtClean="0"/>
                <a:t>R</a:t>
              </a:r>
              <a:endParaRPr lang="en-US" b="1" i="1" u="sng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57453" y="3657600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66367" y="3916071"/>
              <a:ext cx="16633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Expected outflows</a:t>
              </a:r>
            </a:p>
            <a:p>
              <a:pPr algn="l"/>
              <a:r>
                <a:rPr lang="en-US" i="1" dirty="0"/>
                <a:t>	</a:t>
              </a:r>
              <a:r>
                <a:rPr lang="en-US" i="1" dirty="0" smtClean="0"/>
                <a:t>Fixed</a:t>
              </a:r>
            </a:p>
            <a:p>
              <a:pPr algn="l"/>
              <a:r>
                <a:rPr lang="en-US" i="1" dirty="0"/>
                <a:t>	</a:t>
              </a:r>
              <a:r>
                <a:rPr lang="en-US" i="1" dirty="0" smtClean="0"/>
                <a:t>Variable</a:t>
              </a:r>
            </a:p>
            <a:p>
              <a:pPr algn="l"/>
              <a:r>
                <a:rPr lang="en-US" i="1" dirty="0" smtClean="0"/>
                <a:t>Net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07050" y="4060692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</a:p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07050" y="4470069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16501" y="4767299"/>
            <a:ext cx="2667000" cy="1415534"/>
            <a:chOff x="6324600" y="3352800"/>
            <a:chExt cx="2667000" cy="1415534"/>
          </a:xfrm>
        </p:grpSpPr>
        <p:sp>
          <p:nvSpPr>
            <p:cNvPr id="46" name="Rectangle 45"/>
            <p:cNvSpPr/>
            <p:nvPr/>
          </p:nvSpPr>
          <p:spPr bwMode="auto">
            <a:xfrm>
              <a:off x="6324600" y="3352800"/>
              <a:ext cx="2667000" cy="14155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86221" y="3407734"/>
              <a:ext cx="1544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 smtClean="0"/>
                <a:t>My </a:t>
              </a:r>
              <a:r>
                <a:rPr lang="en-US" b="1" i="1" u="sng" dirty="0"/>
                <a:t>s</a:t>
              </a:r>
              <a:r>
                <a:rPr lang="en-US" b="1" i="1" u="sng" dirty="0" smtClean="0"/>
                <a:t>mall business</a:t>
              </a:r>
              <a:endParaRPr lang="en-US" b="1" i="1" u="sng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62364" y="3664135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Expected inflows</a:t>
              </a:r>
              <a:endParaRPr lang="en-US" i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15867" y="3407734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 smtClean="0"/>
                <a:t>DR</a:t>
              </a:r>
              <a:endParaRPr lang="en-US" b="1" i="1" u="sng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575087" y="3407734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i="1" u="sng" dirty="0"/>
                <a:t>C</a:t>
              </a:r>
              <a:r>
                <a:rPr lang="en-US" b="1" i="1" u="sng" dirty="0" smtClean="0"/>
                <a:t>R</a:t>
              </a:r>
              <a:endParaRPr lang="en-US" b="1" i="1" u="sng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557453" y="3657600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66367" y="3916071"/>
              <a:ext cx="16633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Expected outflows</a:t>
              </a:r>
            </a:p>
            <a:p>
              <a:pPr algn="l"/>
              <a:r>
                <a:rPr lang="en-US" i="1" dirty="0"/>
                <a:t>	</a:t>
              </a:r>
              <a:r>
                <a:rPr lang="en-US" i="1" dirty="0" smtClean="0"/>
                <a:t>Fixed</a:t>
              </a:r>
            </a:p>
            <a:p>
              <a:pPr algn="l"/>
              <a:r>
                <a:rPr lang="en-US" i="1" dirty="0"/>
                <a:t>	</a:t>
              </a:r>
              <a:r>
                <a:rPr lang="en-US" i="1" dirty="0" smtClean="0"/>
                <a:t>Variable</a:t>
              </a:r>
            </a:p>
            <a:p>
              <a:pPr algn="l"/>
              <a:r>
                <a:rPr lang="en-US" i="1" dirty="0" smtClean="0"/>
                <a:t>Net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07050" y="4060692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</a:p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07050" y="4470069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/>
                <a:t>$xx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2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843181"/>
            <a:ext cx="7937500" cy="2252819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Blockchain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9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57500"/>
            <a:ext cx="1333686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35" y="152401"/>
            <a:ext cx="3270967" cy="409408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486243" cy="1371599"/>
          </a:xfrm>
        </p:spPr>
        <p:txBody>
          <a:bodyPr/>
          <a:lstStyle/>
          <a:p>
            <a:r>
              <a:rPr lang="en-US" i="1" dirty="0" smtClean="0"/>
              <a:t>To inspire us to build this world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5" y="3245561"/>
            <a:ext cx="2076625" cy="50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7" y="3441229"/>
            <a:ext cx="690880" cy="239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2" y="3234725"/>
            <a:ext cx="907403" cy="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supply chain: payment graph economy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6580683" cy="4343399"/>
          </a:xfrm>
        </p:spPr>
        <p:txBody>
          <a:bodyPr/>
          <a:lstStyle/>
          <a:p>
            <a:r>
              <a:rPr lang="en-US" dirty="0" smtClean="0"/>
              <a:t>Blockchains: only sub-registers of the cash account (Alice, Bob, HSBC, etc.), not a full suite of general ledger accounts</a:t>
            </a:r>
          </a:p>
          <a:p>
            <a:pPr lvl="1"/>
            <a:r>
              <a:rPr lang="en-US" dirty="0" smtClean="0"/>
              <a:t>Property registries use cash-acct ledger structure</a:t>
            </a:r>
            <a:endParaRPr lang="en-US" dirty="0"/>
          </a:p>
          <a:p>
            <a:pPr lvl="2"/>
            <a:r>
              <a:rPr lang="en-US" dirty="0"/>
              <a:t>Property registries where UTXOs are assets</a:t>
            </a:r>
          </a:p>
          <a:p>
            <a:pPr lvl="2"/>
            <a:r>
              <a:rPr lang="en-US" dirty="0"/>
              <a:t>Birth/death registry: one credit </a:t>
            </a:r>
            <a:r>
              <a:rPr lang="en-US" dirty="0" err="1"/>
              <a:t>tx</a:t>
            </a:r>
            <a:r>
              <a:rPr lang="en-US" dirty="0"/>
              <a:t>, one debit </a:t>
            </a:r>
            <a:r>
              <a:rPr lang="en-US" dirty="0" err="1"/>
              <a:t>tx</a:t>
            </a:r>
            <a:endParaRPr lang="en-US" dirty="0"/>
          </a:p>
          <a:p>
            <a:r>
              <a:rPr lang="en-US" dirty="0" smtClean="0"/>
              <a:t>Supply </a:t>
            </a:r>
            <a:r>
              <a:rPr lang="en-US" dirty="0"/>
              <a:t>chain </a:t>
            </a:r>
            <a:r>
              <a:rPr lang="en-US" dirty="0" smtClean="0"/>
              <a:t>finance: for supply chain net settling, need integrated account ledgers </a:t>
            </a:r>
          </a:p>
          <a:p>
            <a:pPr lvl="1"/>
            <a:r>
              <a:rPr lang="en-US" dirty="0" smtClean="0"/>
              <a:t>Single set of books with multiple views: by supply chain (new) + by entity (existing)</a:t>
            </a:r>
          </a:p>
          <a:p>
            <a:pPr lvl="2"/>
            <a:r>
              <a:rPr lang="en-US" dirty="0" smtClean="0"/>
              <a:t>Revenue (WMT); COGS (Deere, Adidas)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0" y="5438001"/>
            <a:ext cx="8229600" cy="776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222" y="5465134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u="sng" dirty="0" smtClean="0"/>
              <a:t>My supply chain</a:t>
            </a:r>
            <a:endParaRPr lang="en-US" b="1" i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3070789" y="5861533"/>
            <a:ext cx="5677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Sales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49395" y="5861533"/>
            <a:ext cx="8162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Inventory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6466" y="5861533"/>
            <a:ext cx="63831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COGS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25605" y="5861533"/>
            <a:ext cx="11560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Manufacturing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92514" y="5861533"/>
            <a:ext cx="11560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Raw Materials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86600" y="1295400"/>
            <a:ext cx="172817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8221" y="1350334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u="sng" dirty="0" smtClean="0"/>
              <a:t>Cash</a:t>
            </a:r>
            <a:endParaRPr lang="en-US" b="1" i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7190283" y="1621466"/>
            <a:ext cx="51648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Alice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90283" y="1906042"/>
            <a:ext cx="45717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Bob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0283" y="2487467"/>
            <a:ext cx="55015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Carol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0283" y="2766769"/>
            <a:ext cx="5838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Ralph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0283" y="2208539"/>
            <a:ext cx="6110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HSBC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508257" y="1551959"/>
            <a:ext cx="1402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8241455" y="1403499"/>
            <a:ext cx="0" cy="164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7814010" y="135033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 smtClean="0"/>
              <a:t>DR</a:t>
            </a:r>
            <a:endParaRPr 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8253491" y="135033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/>
              <a:t>C</a:t>
            </a:r>
            <a:r>
              <a:rPr lang="en-US" b="1" i="1" dirty="0" smtClean="0"/>
              <a:t>R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255307" y="162146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7772400" y="1906042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7806086" y="2487467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263286" y="220853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63286" y="276676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$xx</a:t>
            </a:r>
            <a:endParaRPr lang="en-US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67000" y="5584534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Payments trajectory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0" y="5438001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/>
              <a:t>Goods trajectory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533400" y="5710535"/>
            <a:ext cx="228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/>
              <a:t>Orthogonal trajectories, different incentives, behavior</a:t>
            </a:r>
            <a:endParaRPr lang="en-US" i="1" dirty="0"/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294362" y="5736266"/>
            <a:ext cx="37491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 flipH="1">
            <a:off x="3124200" y="5583866"/>
            <a:ext cx="370663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519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Level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400800" cy="4343399"/>
          </a:xfrm>
        </p:spPr>
        <p:txBody>
          <a:bodyPr/>
          <a:lstStyle/>
          <a:p>
            <a:r>
              <a:rPr lang="en-US" dirty="0" smtClean="0"/>
              <a:t>“Kevin Bacon” example</a:t>
            </a:r>
          </a:p>
          <a:p>
            <a:pPr lvl="1"/>
            <a:r>
              <a:rPr lang="en-US" dirty="0" smtClean="0"/>
              <a:t>5 hops to transfer funds? </a:t>
            </a:r>
          </a:p>
          <a:p>
            <a:pPr lvl="1"/>
            <a:r>
              <a:rPr lang="en-US" dirty="0"/>
              <a:t>Large-scale multi-hop payment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Scalability of 1:1 payment channels?</a:t>
            </a:r>
          </a:p>
          <a:p>
            <a:pPr lvl="1"/>
            <a:r>
              <a:rPr lang="en-US" dirty="0" smtClean="0"/>
              <a:t>Do users really want to be peer hosts?</a:t>
            </a:r>
          </a:p>
          <a:p>
            <a:pPr lvl="1"/>
            <a:r>
              <a:rPr lang="en-US" dirty="0" smtClean="0"/>
              <a:t>Single-escrow commits (deposit &gt; use)</a:t>
            </a:r>
          </a:p>
          <a:p>
            <a:pPr lvl="1"/>
            <a:r>
              <a:rPr lang="en-US" dirty="0" smtClean="0"/>
              <a:t>Confirmation, timing, max flow, fees </a:t>
            </a:r>
          </a:p>
          <a:p>
            <a:pPr marL="0" indent="0">
              <a:buNone/>
            </a:pPr>
            <a:r>
              <a:rPr lang="en-US" i="1" dirty="0" smtClean="0"/>
              <a:t>Either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Every node is a peer banker</a:t>
            </a:r>
          </a:p>
          <a:p>
            <a:pPr lvl="1"/>
            <a:r>
              <a:rPr lang="en-US" dirty="0" smtClean="0"/>
              <a:t>Wallet is permissioned to clear transactions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Lightning network hubs or payment gateways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90" y="3707916"/>
            <a:ext cx="2722110" cy="10164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96" y="1752600"/>
            <a:ext cx="224821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</a:t>
            </a:r>
            <a:r>
              <a:rPr lang="en-US" dirty="0" smtClean="0"/>
              <a:t>Channels: Level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248400" cy="4343399"/>
          </a:xfrm>
        </p:spPr>
        <p:txBody>
          <a:bodyPr/>
          <a:lstStyle/>
          <a:p>
            <a:r>
              <a:rPr lang="en-US" dirty="0" smtClean="0"/>
              <a:t>“Mike Hearn” example</a:t>
            </a:r>
          </a:p>
          <a:p>
            <a:pPr lvl="1"/>
            <a:r>
              <a:rPr lang="en-US" dirty="0" smtClean="0"/>
              <a:t>Farther-future possibility of auto-instantiating self-driving cars and other smart network resources</a:t>
            </a:r>
          </a:p>
          <a:p>
            <a:r>
              <a:rPr lang="en-US" dirty="0" smtClean="0"/>
              <a:t>Smart network instantiates banking services directly (sensing network demand, auto-instantiates, provides services, retires when necessary) </a:t>
            </a:r>
          </a:p>
          <a:p>
            <a:r>
              <a:rPr lang="en-US" dirty="0" smtClean="0"/>
              <a:t>Network node does not need to be human-backed (technically)</a:t>
            </a:r>
          </a:p>
          <a:p>
            <a:pPr lvl="1"/>
            <a:r>
              <a:rPr lang="en-US" dirty="0" smtClean="0"/>
              <a:t>Historically-vested grounding of roles, responsibilities, taxation in legal personhood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14600"/>
            <a:ext cx="208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680326" cy="4343399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/>
              <a:t>money and payments digitized, and activity being securely forward-committed by payment contracts, the implication is that net flows instead of gross flows might be </a:t>
            </a:r>
            <a:r>
              <a:rPr lang="en-US" dirty="0" smtClean="0"/>
              <a:t>transferred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economy based on net </a:t>
            </a:r>
            <a:r>
              <a:rPr lang="en-US" dirty="0" smtClean="0"/>
              <a:t>clearings rather than gross transfers could mean more activity and less debt</a:t>
            </a:r>
          </a:p>
          <a:p>
            <a:r>
              <a:rPr lang="en-US" dirty="0" smtClean="0"/>
              <a:t>Rethink </a:t>
            </a:r>
            <a:r>
              <a:rPr lang="en-US" dirty="0"/>
              <a:t>Debt</a:t>
            </a:r>
          </a:p>
          <a:p>
            <a:pPr lvl="1"/>
            <a:r>
              <a:rPr lang="en-US" dirty="0"/>
              <a:t>Streaming money (Antonopoulos) could be disgorged in </a:t>
            </a:r>
            <a:r>
              <a:rPr lang="en-US" dirty="0" smtClean="0"/>
              <a:t>much smaller </a:t>
            </a:r>
            <a:r>
              <a:rPr lang="en-US" dirty="0"/>
              <a:t>chunks that are more closely tied to costs and repayment possibilities </a:t>
            </a:r>
          </a:p>
          <a:p>
            <a:pPr lvl="1"/>
            <a:r>
              <a:rPr lang="en-US" dirty="0"/>
              <a:t>Challenge: how to construct net rather than gross obligations for home mortgage, student loan, public works projects, bond offerings?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39" y="381000"/>
            <a:ext cx="1146572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 </a:t>
            </a:r>
            <a:r>
              <a:rPr lang="en-US" dirty="0"/>
              <a:t>of consumption: pre-pay vs post-pay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680325" cy="3505199"/>
          </a:xfrm>
        </p:spPr>
        <p:txBody>
          <a:bodyPr/>
          <a:lstStyle/>
          <a:p>
            <a:r>
              <a:rPr lang="en-US" dirty="0" smtClean="0"/>
              <a:t>Rethink modes of consumption: pre-pay vs post-pay </a:t>
            </a:r>
          </a:p>
          <a:p>
            <a:pPr lvl="1"/>
            <a:r>
              <a:rPr lang="en-US" dirty="0" smtClean="0"/>
              <a:t>Pre-paid </a:t>
            </a:r>
            <a:r>
              <a:rPr lang="en-US" dirty="0"/>
              <a:t>consumption (a small </a:t>
            </a:r>
            <a:r>
              <a:rPr lang="en-US" dirty="0" smtClean="0"/>
              <a:t>part </a:t>
            </a:r>
            <a:r>
              <a:rPr lang="en-US" dirty="0"/>
              <a:t>of current overall economic activity) against the much larger portion of activity that is post-paid and based on credit and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Two-thirds of the economy tied up in supply chain finance</a:t>
            </a:r>
          </a:p>
          <a:p>
            <a:pPr lvl="2"/>
            <a:r>
              <a:rPr lang="en-US" dirty="0" smtClean="0"/>
              <a:t>Incentive is to play the float; instead, incentive to net out </a:t>
            </a:r>
          </a:p>
          <a:p>
            <a:pPr lvl="1"/>
            <a:r>
              <a:rPr lang="en-US" dirty="0" smtClean="0"/>
              <a:t>Digitized </a:t>
            </a:r>
            <a:r>
              <a:rPr lang="en-US" dirty="0"/>
              <a:t>streaming money and payment channels could be techniques to quicken the 30-60-90 day terms and uncollectible debt problem in supply chain finance, and facilitate a just-in-time economy for </a:t>
            </a:r>
            <a:r>
              <a:rPr lang="en-US" dirty="0" smtClean="0"/>
              <a:t>money</a:t>
            </a:r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17" y="4953000"/>
            <a:ext cx="2080515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32" y="4953000"/>
            <a:ext cx="1434353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1" y="4953000"/>
            <a:ext cx="208323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Existing payment graph</a:t>
            </a:r>
            <a:br>
              <a:rPr lang="en-US" sz="2400" i="1" dirty="0" smtClean="0"/>
            </a:br>
            <a:r>
              <a:rPr lang="en-US" dirty="0" smtClean="0"/>
              <a:t>Ripple </a:t>
            </a:r>
            <a:r>
              <a:rPr lang="en-US" dirty="0"/>
              <a:t>Credit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543800" cy="4343399"/>
          </a:xfrm>
        </p:spPr>
        <p:txBody>
          <a:bodyPr/>
          <a:lstStyle/>
          <a:p>
            <a:r>
              <a:rPr lang="en-US" dirty="0"/>
              <a:t>Highly-interoperable transactions</a:t>
            </a:r>
          </a:p>
          <a:p>
            <a:pPr lvl="1"/>
            <a:r>
              <a:rPr lang="en-US" dirty="0"/>
              <a:t>Cross-border fiat remittance</a:t>
            </a:r>
          </a:p>
          <a:p>
            <a:pPr lvl="1"/>
            <a:r>
              <a:rPr lang="en-US" dirty="0"/>
              <a:t>Cryptocurrency exchange</a:t>
            </a:r>
          </a:p>
          <a:p>
            <a:pPr lvl="1"/>
            <a:r>
              <a:rPr lang="en-US" dirty="0"/>
              <a:t>User-defined currencies </a:t>
            </a:r>
            <a:endParaRPr lang="en-US" dirty="0" smtClean="0"/>
          </a:p>
          <a:p>
            <a:pPr lvl="1"/>
            <a:r>
              <a:rPr lang="en-US" dirty="0" smtClean="0"/>
              <a:t>Integrated payment methods: </a:t>
            </a:r>
            <a:r>
              <a:rPr lang="en-US" dirty="0" err="1" smtClean="0"/>
              <a:t>Alipay</a:t>
            </a:r>
            <a:r>
              <a:rPr lang="en-US" dirty="0"/>
              <a:t>, Paypal, Bitcoin, </a:t>
            </a:r>
            <a:r>
              <a:rPr lang="en-US" dirty="0" smtClean="0"/>
              <a:t>USD</a:t>
            </a:r>
            <a:endParaRPr lang="en-US" dirty="0"/>
          </a:p>
          <a:p>
            <a:r>
              <a:rPr lang="en-US" dirty="0" smtClean="0"/>
              <a:t>Extensive </a:t>
            </a:r>
            <a:r>
              <a:rPr lang="en-US" dirty="0"/>
              <a:t>wallet functionality</a:t>
            </a:r>
          </a:p>
          <a:p>
            <a:pPr lvl="1"/>
            <a:r>
              <a:rPr lang="en-US" dirty="0"/>
              <a:t>Access cash</a:t>
            </a:r>
          </a:p>
          <a:p>
            <a:pPr lvl="1"/>
            <a:r>
              <a:rPr lang="en-US" dirty="0"/>
              <a:t>Access credit</a:t>
            </a:r>
          </a:p>
          <a:p>
            <a:pPr lvl="1"/>
            <a:r>
              <a:rPr lang="en-US" dirty="0"/>
              <a:t>Issue </a:t>
            </a:r>
            <a:r>
              <a:rPr lang="en-US" dirty="0" smtClean="0"/>
              <a:t>credit</a:t>
            </a:r>
          </a:p>
          <a:p>
            <a:r>
              <a:rPr lang="en-US" dirty="0"/>
              <a:t>Operating 5 years (Data for 1/13-12/16)	</a:t>
            </a:r>
          </a:p>
          <a:p>
            <a:pPr lvl="1"/>
            <a:r>
              <a:rPr lang="en-US" dirty="0"/>
              <a:t>99,413 wallets; 246,672 credit links; 27,406,877 </a:t>
            </a:r>
            <a:r>
              <a:rPr lang="en-US" dirty="0" err="1" smtClean="0"/>
              <a:t>tx</a:t>
            </a:r>
            <a:endParaRPr lang="en-US" dirty="0"/>
          </a:p>
          <a:p>
            <a:pPr lvl="1"/>
            <a:r>
              <a:rPr lang="en-US" dirty="0"/>
              <a:t>12/50 world top banks, open network, consensus via validators (55); transaction blocks each 4 seconds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Moreno-Sanchez et al., 2016, 2017</a:t>
            </a:r>
            <a:endParaRPr lang="en-US" alt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1000"/>
            <a:ext cx="2954214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8800" y="1801541"/>
            <a:ext cx="3200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 ripples across network links (path-routing like Internet packets)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Avg</a:t>
            </a:r>
            <a:r>
              <a:rPr lang="en-US" sz="1400" dirty="0" smtClean="0">
                <a:solidFill>
                  <a:schemeClr val="bg1"/>
                </a:solidFill>
              </a:rPr>
              <a:t> 1-3 wallets </a:t>
            </a:r>
            <a:r>
              <a:rPr lang="en-US" sz="1400" dirty="0" err="1" smtClean="0">
                <a:solidFill>
                  <a:schemeClr val="bg1"/>
                </a:solidFill>
              </a:rPr>
              <a:t>betw</a:t>
            </a:r>
            <a:r>
              <a:rPr lang="en-US" sz="1400" dirty="0" smtClean="0">
                <a:solidFill>
                  <a:schemeClr val="bg1"/>
                </a:solidFill>
              </a:rPr>
              <a:t> send-</a:t>
            </a:r>
            <a:r>
              <a:rPr lang="en-US" sz="1400" dirty="0" err="1" smtClean="0">
                <a:solidFill>
                  <a:schemeClr val="bg1"/>
                </a:solidFill>
              </a:rPr>
              <a:t>rcv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7" y="3581400"/>
            <a:ext cx="210413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Ripple Credit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6019577" cy="838199"/>
          </a:xfrm>
        </p:spPr>
        <p:txBody>
          <a:bodyPr/>
          <a:lstStyle/>
          <a:p>
            <a:r>
              <a:rPr lang="en-US" dirty="0"/>
              <a:t>Weighted directed payment graph of IOU credit links</a:t>
            </a:r>
          </a:p>
          <a:p>
            <a:r>
              <a:rPr lang="en-US" dirty="0" smtClean="0"/>
              <a:t>Credit graph</a:t>
            </a:r>
          </a:p>
          <a:p>
            <a:pPr lvl="1"/>
            <a:r>
              <a:rPr lang="en-US" dirty="0" smtClean="0"/>
              <a:t>Vertices: wallets (wallet balances; 1, 2)</a:t>
            </a:r>
          </a:p>
          <a:p>
            <a:pPr lvl="1"/>
            <a:r>
              <a:rPr lang="en-US" dirty="0" smtClean="0"/>
              <a:t>Edges: credit links (between 1,2; 2,3)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35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Moreno-Sanchez et al., 2016,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29244"/>
            <a:ext cx="3970703" cy="17186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8068" y="3733800"/>
            <a:ext cx="320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Example: Dave pays $50 to Eve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9244"/>
            <a:ext cx="3970703" cy="171866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096000" y="1600200"/>
            <a:ext cx="2236286" cy="1524000"/>
            <a:chOff x="5078914" y="2590800"/>
            <a:chExt cx="2236286" cy="15240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078914" y="2590800"/>
              <a:ext cx="2236286" cy="1524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942105" y="2819400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505200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543901" y="3505200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01919" y="2908002"/>
              <a:ext cx="3882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2319" y="3589704"/>
              <a:ext cx="3882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85099" y="3607432"/>
              <a:ext cx="3882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3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6" idx="7"/>
              <a:endCxn id="15" idx="3"/>
            </p:cNvCxnSpPr>
            <p:nvPr/>
          </p:nvCxnSpPr>
          <p:spPr bwMode="auto">
            <a:xfrm flipV="1">
              <a:off x="5724245" y="3209645"/>
              <a:ext cx="284815" cy="36251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Rectangle 23"/>
            <p:cNvSpPr/>
            <p:nvPr/>
          </p:nvSpPr>
          <p:spPr>
            <a:xfrm>
              <a:off x="5464760" y="3157868"/>
              <a:ext cx="4315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</a:t>
              </a:r>
              <a:r>
                <a:rPr lang="en-US" baseline="-25000" dirty="0" smtClean="0"/>
                <a:t>1,2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endCxn id="17" idx="1"/>
            </p:cNvCxnSpPr>
            <p:nvPr/>
          </p:nvCxnSpPr>
          <p:spPr bwMode="auto">
            <a:xfrm>
              <a:off x="6344585" y="3226211"/>
              <a:ext cx="266271" cy="3459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ectangle 26"/>
            <p:cNvSpPr/>
            <p:nvPr/>
          </p:nvSpPr>
          <p:spPr>
            <a:xfrm>
              <a:off x="6445102" y="3141368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</a:t>
              </a:r>
              <a:r>
                <a:rPr lang="en-US" baseline="-25000" dirty="0" smtClean="0"/>
                <a:t>2,3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17" idx="2"/>
              <a:endCxn id="16" idx="6"/>
            </p:cNvCxnSpPr>
            <p:nvPr/>
          </p:nvCxnSpPr>
          <p:spPr bwMode="auto">
            <a:xfrm flipH="1">
              <a:off x="5791200" y="3733800"/>
              <a:ext cx="75270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Rectangle 30"/>
            <p:cNvSpPr/>
            <p:nvPr/>
          </p:nvSpPr>
          <p:spPr>
            <a:xfrm>
              <a:off x="5969272" y="3478067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</a:t>
              </a:r>
              <a:r>
                <a:rPr lang="en-US" baseline="-25000" dirty="0" smtClean="0"/>
                <a:t>3,1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43400" y="3591580"/>
            <a:ext cx="426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Transaction ripples through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“Payment” = payment or credit </a:t>
            </a:r>
            <a:r>
              <a:rPr lang="en-US" sz="1400" dirty="0" smtClean="0">
                <a:solidFill>
                  <a:schemeClr val="bg1"/>
                </a:solidFill>
              </a:rPr>
              <a:t>extension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770395">
            <a:off x="5349783" y="4169734"/>
            <a:ext cx="35458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$0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11730" y="4538332"/>
            <a:ext cx="411480" cy="2286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{305}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rot="370948">
            <a:off x="7324912" y="4184958"/>
            <a:ext cx="411480" cy="2286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$110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" y="5878033"/>
            <a:ext cx="8001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Concept: open credit links between parties in game-theoretic network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8" y="414670"/>
            <a:ext cx="128605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“Ripple for ERP”</a:t>
            </a:r>
            <a:endParaRPr lang="en-US" sz="2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772400" cy="2514599"/>
          </a:xfrm>
        </p:spPr>
        <p:txBody>
          <a:bodyPr/>
          <a:lstStyle/>
          <a:p>
            <a:r>
              <a:rPr lang="en-US" dirty="0" smtClean="0"/>
              <a:t>Integrated </a:t>
            </a:r>
            <a:r>
              <a:rPr lang="en-US" dirty="0"/>
              <a:t>supply chain ledgers 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permissioned links in corporate accounting software </a:t>
            </a:r>
            <a:r>
              <a:rPr lang="en-US" dirty="0" smtClean="0"/>
              <a:t>for trade </a:t>
            </a:r>
            <a:r>
              <a:rPr lang="en-US" dirty="0"/>
              <a:t>partners </a:t>
            </a:r>
            <a:r>
              <a:rPr lang="en-US" dirty="0" smtClean="0"/>
              <a:t>to post </a:t>
            </a:r>
            <a:r>
              <a:rPr lang="en-US" dirty="0"/>
              <a:t>to each other’s </a:t>
            </a:r>
            <a:r>
              <a:rPr lang="en-US" dirty="0" smtClean="0"/>
              <a:t>ledgers</a:t>
            </a:r>
          </a:p>
          <a:p>
            <a:pPr lvl="1"/>
            <a:r>
              <a:rPr lang="en-US" dirty="0" smtClean="0"/>
              <a:t>Impact: allow net-clearing </a:t>
            </a:r>
            <a:r>
              <a:rPr lang="en-US" dirty="0"/>
              <a:t>of accounts, thereby reducing supply chain debt </a:t>
            </a:r>
            <a:r>
              <a:rPr lang="en-US" dirty="0" smtClean="0"/>
              <a:t>up to 95%</a:t>
            </a:r>
          </a:p>
          <a:p>
            <a:r>
              <a:rPr lang="en-US" dirty="0" smtClean="0"/>
              <a:t>Supply chain finance</a:t>
            </a:r>
          </a:p>
          <a:p>
            <a:pPr lvl="1"/>
            <a:r>
              <a:rPr lang="en-US" dirty="0" smtClean="0"/>
              <a:t>$</a:t>
            </a:r>
            <a:r>
              <a:rPr lang="en-US" dirty="0"/>
              <a:t>3.9 </a:t>
            </a:r>
            <a:r>
              <a:rPr lang="en-US" dirty="0" err="1" smtClean="0"/>
              <a:t>tn</a:t>
            </a:r>
            <a:r>
              <a:rPr lang="en-US" dirty="0" smtClean="0"/>
              <a:t> working </a:t>
            </a:r>
            <a:r>
              <a:rPr lang="en-US" dirty="0"/>
              <a:t>capital </a:t>
            </a:r>
            <a:r>
              <a:rPr lang="en-US" dirty="0" smtClean="0"/>
              <a:t>tied up in </a:t>
            </a:r>
            <a:r>
              <a:rPr lang="en-US" dirty="0"/>
              <a:t>global supply </a:t>
            </a:r>
            <a:r>
              <a:rPr lang="en-US" dirty="0" smtClean="0"/>
              <a:t>chains</a:t>
            </a:r>
          </a:p>
          <a:p>
            <a:pPr lvl="1"/>
            <a:r>
              <a:rPr lang="en-US" dirty="0" smtClean="0"/>
              <a:t>$1.5 </a:t>
            </a:r>
            <a:r>
              <a:rPr lang="en-US" dirty="0" err="1" smtClean="0"/>
              <a:t>tn</a:t>
            </a:r>
            <a:r>
              <a:rPr lang="en-US" dirty="0" smtClean="0"/>
              <a:t> global </a:t>
            </a:r>
            <a:r>
              <a:rPr lang="en-US" dirty="0"/>
              <a:t>trade finance gap (trade finance transactions rejected by banks but needed for global distribution) </a:t>
            </a:r>
            <a:endParaRPr lang="en-US" dirty="0" smtClean="0"/>
          </a:p>
          <a:p>
            <a:r>
              <a:rPr lang="en-US" dirty="0" smtClean="0"/>
              <a:t>Blockchain cloud services &amp; big 4 accounting</a:t>
            </a:r>
          </a:p>
          <a:p>
            <a:pPr lvl="1"/>
            <a:r>
              <a:rPr lang="en-US" dirty="0" smtClean="0"/>
              <a:t>IBM, Microsoft, Oracle, SAP; PWC, Deloitte, E&amp;Y, KPMG </a:t>
            </a:r>
          </a:p>
          <a:p>
            <a:pPr lvl="1"/>
            <a:r>
              <a:rPr lang="en-US" dirty="0" smtClean="0"/>
              <a:t>Hosted full suite of cross-ledger account-level posting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Swan, M. in review, European Financial Review</a:t>
            </a:r>
            <a:endParaRPr lang="en-US" altLang="en-US" sz="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094"/>
            <a:ext cx="2524125" cy="12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graphs</a:t>
            </a:r>
            <a:br>
              <a:rPr lang="en-US" dirty="0" smtClean="0"/>
            </a:br>
            <a:r>
              <a:rPr lang="en-US" sz="2400" i="1" dirty="0" smtClean="0"/>
              <a:t>Next step in Automatic Markets progression</a:t>
            </a:r>
            <a:endParaRPr lang="en-US" sz="2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772400" cy="2514599"/>
          </a:xfrm>
        </p:spPr>
        <p:txBody>
          <a:bodyPr/>
          <a:lstStyle/>
          <a:p>
            <a:r>
              <a:rPr lang="en-US" i="1" dirty="0" smtClean="0">
                <a:solidFill>
                  <a:srgbClr val="FFC000"/>
                </a:solidFill>
              </a:rPr>
              <a:t>Existing</a:t>
            </a:r>
          </a:p>
          <a:p>
            <a:r>
              <a:rPr lang="en-US" dirty="0" smtClean="0"/>
              <a:t>High-frequency trading (HFT) / algorithmic trading </a:t>
            </a:r>
          </a:p>
          <a:p>
            <a:r>
              <a:rPr lang="en-US" dirty="0" smtClean="0"/>
              <a:t>Real-time bidding (RTB) markets for advertising</a:t>
            </a:r>
          </a:p>
          <a:p>
            <a:r>
              <a:rPr lang="en-US" dirty="0" smtClean="0"/>
              <a:t>Global energy trading </a:t>
            </a:r>
          </a:p>
          <a:p>
            <a:pPr lvl="1"/>
            <a:r>
              <a:rPr lang="en-US" dirty="0" smtClean="0"/>
              <a:t>Production, storage, and transmission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/>
              <a:t>energy management </a:t>
            </a:r>
            <a:r>
              <a:rPr lang="en-US" dirty="0" smtClean="0"/>
              <a:t>systems</a:t>
            </a:r>
          </a:p>
          <a:p>
            <a:r>
              <a:rPr lang="en-US" i="1" dirty="0">
                <a:solidFill>
                  <a:srgbClr val="FFC000"/>
                </a:solidFill>
              </a:rPr>
              <a:t>Next</a:t>
            </a:r>
          </a:p>
          <a:p>
            <a:r>
              <a:rPr lang="en-US" dirty="0"/>
              <a:t>Banking and finance</a:t>
            </a:r>
          </a:p>
          <a:p>
            <a:pPr lvl="1"/>
            <a:r>
              <a:rPr lang="en-US" dirty="0"/>
              <a:t>Ripple: 27 million transactions (1/13-12/16)</a:t>
            </a:r>
          </a:p>
          <a:p>
            <a:pPr lvl="1"/>
            <a:r>
              <a:rPr lang="en-US" dirty="0"/>
              <a:t>DFINITY: automated commercial loan approval</a:t>
            </a:r>
          </a:p>
          <a:p>
            <a:pPr lvl="1"/>
            <a:r>
              <a:rPr lang="en-US" dirty="0"/>
              <a:t>Facebook payments: social graph becomes payment graph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45" y="533400"/>
            <a:ext cx="1324160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sz="2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315200" cy="4167961"/>
          </a:xfrm>
        </p:spPr>
        <p:txBody>
          <a:bodyPr/>
          <a:lstStyle/>
          <a:p>
            <a:r>
              <a:rPr lang="en-US" dirty="0" smtClean="0"/>
              <a:t>Use these concepts and tools to solve a larger class of economic problems like debt </a:t>
            </a:r>
          </a:p>
          <a:p>
            <a:r>
              <a:rPr lang="en-US" dirty="0" smtClean="0"/>
              <a:t>Economic incentive counter to outcome</a:t>
            </a:r>
          </a:p>
          <a:p>
            <a:pPr lvl="1"/>
            <a:r>
              <a:rPr lang="en-US" dirty="0" smtClean="0"/>
              <a:t>Supply chain: play the float</a:t>
            </a:r>
          </a:p>
          <a:p>
            <a:pPr lvl="1"/>
            <a:r>
              <a:rPr lang="en-US" dirty="0" smtClean="0"/>
              <a:t>Maximization not price rationalization in health care </a:t>
            </a:r>
          </a:p>
          <a:p>
            <a:pPr lvl="1"/>
            <a:r>
              <a:rPr lang="en-US" dirty="0"/>
              <a:t>Entitlements (payment channel for social security?)</a:t>
            </a:r>
          </a:p>
          <a:p>
            <a:pPr lvl="1"/>
            <a:r>
              <a:rPr lang="en-US" dirty="0"/>
              <a:t>Income inequality, digital divide</a:t>
            </a:r>
          </a:p>
          <a:p>
            <a:pPr lvl="1"/>
            <a:r>
              <a:rPr lang="en-US" dirty="0"/>
              <a:t>Automation economy, technological unemployment</a:t>
            </a:r>
          </a:p>
          <a:p>
            <a:r>
              <a:rPr lang="en-US" dirty="0"/>
              <a:t>Have to own investment </a:t>
            </a:r>
            <a:r>
              <a:rPr lang="en-US" dirty="0" smtClean="0"/>
              <a:t>assets</a:t>
            </a:r>
          </a:p>
          <a:p>
            <a:pPr lvl="1"/>
            <a:r>
              <a:rPr lang="en-US" dirty="0" err="1" smtClean="0"/>
              <a:t>Saas</a:t>
            </a:r>
            <a:r>
              <a:rPr lang="en-US" dirty="0" smtClean="0"/>
              <a:t> </a:t>
            </a:r>
            <a:r>
              <a:rPr lang="en-US" dirty="0"/>
              <a:t>(securities as a </a:t>
            </a:r>
            <a:r>
              <a:rPr lang="en-US" dirty="0" smtClean="0"/>
              <a:t>service): access </a:t>
            </a:r>
            <a:r>
              <a:rPr lang="en-US" dirty="0"/>
              <a:t>to consumable benefits of an asset without having to own the underlying (Spotify, Hulu, Uber, Airbnb)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697984"/>
            <a:ext cx="914400" cy="1398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275387"/>
            <a:ext cx="914400" cy="1379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81000"/>
            <a:ext cx="914400" cy="13780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01762"/>
            <a:ext cx="914400" cy="14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648200" y="3232213"/>
            <a:ext cx="2916936" cy="9509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Mindset </a:t>
            </a:r>
            <a:r>
              <a:rPr lang="en-US" sz="2400" i="1" dirty="0" smtClean="0"/>
              <a:t>of Innovation</a:t>
            </a:r>
            <a:br>
              <a:rPr lang="en-US" sz="2400" i="1" dirty="0" smtClean="0"/>
            </a:br>
            <a:r>
              <a:rPr lang="en-US" dirty="0" smtClean="0"/>
              <a:t>What is the </a:t>
            </a:r>
            <a:r>
              <a:rPr lang="en-US" dirty="0"/>
              <a:t>K</a:t>
            </a:r>
            <a:r>
              <a:rPr lang="en-US" dirty="0" smtClean="0"/>
              <a:t>iller App of Blockchain?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3" y="2019960"/>
            <a:ext cx="2915011" cy="9518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8449" y="2141937"/>
            <a:ext cx="3016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Netscape makes the web </a:t>
            </a:r>
            <a:r>
              <a:rPr lang="en-US" sz="2000" dirty="0" err="1" smtClean="0">
                <a:solidFill>
                  <a:schemeClr val="bg1"/>
                </a:solidFill>
              </a:rPr>
              <a:t>browsable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(1995)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651" y="3353758"/>
            <a:ext cx="30036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Google makes the web searchable </a:t>
            </a:r>
            <a:r>
              <a:rPr lang="en-US" sz="1800" dirty="0" smtClean="0">
                <a:solidFill>
                  <a:schemeClr val="bg1"/>
                </a:solidFill>
              </a:rPr>
              <a:t>(1999)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86" y="3232213"/>
            <a:ext cx="2531564" cy="9509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648200" y="4840224"/>
            <a:ext cx="2916936" cy="9509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8970" y="4992547"/>
            <a:ext cx="2695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???</a:t>
            </a:r>
            <a:endParaRPr lang="en-US" sz="36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961769"/>
            <a:ext cx="327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? makes the blockchain indispensable </a:t>
            </a:r>
            <a:r>
              <a:rPr lang="en-US" sz="1800" dirty="0" smtClean="0">
                <a:solidFill>
                  <a:schemeClr val="bg1"/>
                </a:solidFill>
              </a:rPr>
              <a:t>(2xxx)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533400" y="4451499"/>
            <a:ext cx="8229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31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885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90" y="2439301"/>
            <a:ext cx="3982006" cy="581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Publications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3733802"/>
            <a:ext cx="7861806" cy="2362198"/>
          </a:xfrm>
          <a:noFill/>
        </p:spPr>
        <p:txBody>
          <a:bodyPr/>
          <a:lstStyle/>
          <a:p>
            <a:r>
              <a:rPr lang="en-US" dirty="0" smtClean="0"/>
              <a:t>Themes (ontological, epistemological, axiological)</a:t>
            </a:r>
          </a:p>
          <a:p>
            <a:pPr lvl="1"/>
            <a:r>
              <a:rPr lang="en-US" dirty="0" smtClean="0"/>
              <a:t>Mathematical </a:t>
            </a:r>
            <a:r>
              <a:rPr lang="en-US" dirty="0"/>
              <a:t>models for understanding </a:t>
            </a:r>
            <a:r>
              <a:rPr lang="en-US" dirty="0" smtClean="0"/>
              <a:t>reality</a:t>
            </a:r>
          </a:p>
          <a:p>
            <a:pPr lvl="1"/>
            <a:r>
              <a:rPr lang="en-US" dirty="0" smtClean="0"/>
              <a:t>Challenges </a:t>
            </a:r>
            <a:r>
              <a:rPr lang="en-US" dirty="0"/>
              <a:t>naming and orchestrating virtual world naming entities and their physical </a:t>
            </a:r>
            <a:r>
              <a:rPr lang="en-US" dirty="0" smtClean="0"/>
              <a:t>analogs</a:t>
            </a:r>
          </a:p>
          <a:p>
            <a:pPr lvl="1"/>
            <a:r>
              <a:rPr lang="en-US" dirty="0" smtClean="0"/>
              <a:t>Sociopolitical </a:t>
            </a:r>
            <a:r>
              <a:rPr lang="en-US" dirty="0"/>
              <a:t>institutions such as money and </a:t>
            </a:r>
            <a:r>
              <a:rPr lang="en-US" dirty="0" smtClean="0"/>
              <a:t>property</a:t>
            </a:r>
          </a:p>
          <a:p>
            <a:pPr lvl="1"/>
            <a:r>
              <a:rPr lang="en-US" dirty="0" smtClean="0"/>
              <a:t>Moral obligations of software developers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</a:t>
            </a:r>
            <a:r>
              <a:rPr lang="en-US" altLang="en-US" sz="800" i="1" dirty="0"/>
              <a:t>://timreview.ca/article/1109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457200" y="1295402"/>
            <a:ext cx="3763071" cy="60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Blockchain Philosophy	</a:t>
            </a:r>
            <a:endParaRPr lang="en-US" kern="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695129" y="1295400"/>
            <a:ext cx="3763071" cy="60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Blockchain Economics	</a:t>
            </a:r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3" y="1808858"/>
            <a:ext cx="3539207" cy="1274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3" y="3081668"/>
            <a:ext cx="3538728" cy="1894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3" y="3271865"/>
            <a:ext cx="3538728" cy="166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29" y="2740487"/>
            <a:ext cx="1076475" cy="2381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90" y="1830124"/>
            <a:ext cx="3982006" cy="609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743200"/>
            <a:ext cx="933580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Economics Book </a:t>
            </a:r>
            <a:r>
              <a:rPr lang="en-US" dirty="0" smtClean="0"/>
              <a:t>chapter CFP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8001000" cy="914398"/>
          </a:xfrm>
          <a:noFill/>
        </p:spPr>
        <p:txBody>
          <a:bodyPr/>
          <a:lstStyle/>
          <a:p>
            <a:r>
              <a:rPr lang="en-US" dirty="0" smtClean="0"/>
              <a:t>4,000 words chapters due Mar 1, 2018 to m@melanieswan.com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http://blockchainstudies.org/CFP_Blockchain_Economics.pdf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99879"/>
            <a:ext cx="5029902" cy="93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94983"/>
            <a:ext cx="5029902" cy="504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56265"/>
            <a:ext cx="3219900" cy="838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33459"/>
            <a:ext cx="4829849" cy="2438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19062" y="2454632"/>
            <a:ext cx="290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Publisher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DLT Standards bodies: </a:t>
            </a:r>
            <a:br>
              <a:rPr lang="en-US" dirty="0" smtClean="0"/>
            </a:br>
            <a:r>
              <a:rPr lang="en-US" sz="2400" i="1" dirty="0" smtClean="0"/>
              <a:t>Ledgers </a:t>
            </a:r>
            <a:r>
              <a:rPr lang="en-US" sz="2400" dirty="0" smtClean="0"/>
              <a:t>on </a:t>
            </a:r>
            <a:r>
              <a:rPr lang="en-US" sz="2400" i="1" dirty="0" smtClean="0"/>
              <a:t>distributed computing networks</a:t>
            </a:r>
            <a:endParaRPr lang="en-US" sz="2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543800" cy="4343399"/>
          </a:xfrm>
        </p:spPr>
        <p:txBody>
          <a:bodyPr/>
          <a:lstStyle/>
          <a:p>
            <a:r>
              <a:rPr lang="en-US" dirty="0" smtClean="0"/>
              <a:t>FASB: Emerging Issues Task Force (BC GAAP)</a:t>
            </a:r>
          </a:p>
          <a:p>
            <a:r>
              <a:rPr lang="en-US" dirty="0" smtClean="0"/>
              <a:t>IETF: Distributed Networking IRTF.org</a:t>
            </a:r>
          </a:p>
          <a:p>
            <a:r>
              <a:rPr lang="en-US" dirty="0" smtClean="0"/>
              <a:t>Payment Standards</a:t>
            </a:r>
          </a:p>
          <a:p>
            <a:pPr lvl="1"/>
            <a:r>
              <a:rPr lang="en-US" dirty="0" smtClean="0"/>
              <a:t>W3C Web Payment Interest Group</a:t>
            </a:r>
          </a:p>
          <a:p>
            <a:pPr lvl="1"/>
            <a:r>
              <a:rPr lang="en-US" dirty="0" smtClean="0"/>
              <a:t>International Payments Framework Assn</a:t>
            </a:r>
          </a:p>
          <a:p>
            <a:pPr lvl="1"/>
            <a:r>
              <a:rPr lang="en-US" dirty="0" smtClean="0"/>
              <a:t>Center for Financial Services Innovation Network</a:t>
            </a:r>
          </a:p>
          <a:p>
            <a:r>
              <a:rPr lang="en-US" dirty="0" smtClean="0"/>
              <a:t>IC3: Initiative for Cryptocurrencies and Contracts</a:t>
            </a:r>
          </a:p>
          <a:p>
            <a:pPr lvl="1"/>
            <a:r>
              <a:rPr lang="en-US" dirty="0" smtClean="0"/>
              <a:t>IBM Blockchain Technology – </a:t>
            </a:r>
            <a:r>
              <a:rPr lang="en-US" dirty="0" err="1" smtClean="0"/>
              <a:t>Hyperledger</a:t>
            </a:r>
            <a:endParaRPr lang="en-US" dirty="0" smtClean="0"/>
          </a:p>
          <a:p>
            <a:pPr lvl="1"/>
            <a:r>
              <a:rPr lang="en-US" dirty="0" smtClean="0"/>
              <a:t>Microsoft Blockchain </a:t>
            </a:r>
            <a:r>
              <a:rPr lang="en-US" dirty="0"/>
              <a:t>Technology – </a:t>
            </a:r>
            <a:r>
              <a:rPr lang="en-US" dirty="0" smtClean="0"/>
              <a:t>Azure BaaS</a:t>
            </a:r>
          </a:p>
          <a:p>
            <a:pPr lvl="1"/>
            <a:r>
              <a:rPr lang="en-US" dirty="0" smtClean="0"/>
              <a:t>Amazon AWS Blockchain </a:t>
            </a:r>
            <a:r>
              <a:rPr lang="en-US" dirty="0"/>
              <a:t>Technology – </a:t>
            </a:r>
            <a:r>
              <a:rPr lang="en-US" dirty="0" smtClean="0"/>
              <a:t>Dig </a:t>
            </a:r>
            <a:r>
              <a:rPr lang="en-US" dirty="0" err="1" smtClean="0"/>
              <a:t>Curr</a:t>
            </a:r>
            <a:r>
              <a:rPr lang="en-US" dirty="0" smtClean="0"/>
              <a:t> </a:t>
            </a:r>
            <a:r>
              <a:rPr lang="en-US" dirty="0" err="1" smtClean="0"/>
              <a:t>Gp</a:t>
            </a:r>
            <a:endParaRPr lang="en-US" dirty="0"/>
          </a:p>
          <a:p>
            <a:pPr lvl="1"/>
            <a:r>
              <a:rPr lang="en-US" dirty="0" smtClean="0"/>
              <a:t>R3 Corda Blockchain </a:t>
            </a:r>
            <a:r>
              <a:rPr lang="en-US" dirty="0"/>
              <a:t>Technology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https://www.psmarketresearch.com/market-analysis/personal-robot-market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940040" y="2340934"/>
            <a:ext cx="822960" cy="914400"/>
            <a:chOff x="7179625" y="408700"/>
            <a:chExt cx="914400" cy="914400"/>
          </a:xfrm>
        </p:grpSpPr>
        <p:sp>
          <p:nvSpPr>
            <p:cNvPr id="9" name="Rectangle 8"/>
            <p:cNvSpPr/>
            <p:nvPr/>
          </p:nvSpPr>
          <p:spPr bwMode="auto">
            <a:xfrm>
              <a:off x="7179625" y="408700"/>
              <a:ext cx="914400" cy="914400"/>
            </a:xfrm>
            <a:prstGeom prst="rect">
              <a:avLst/>
            </a:prstGeom>
            <a:solidFill>
              <a:srgbClr val="006E9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998" y="539780"/>
              <a:ext cx="905001" cy="73352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123590" y="2340934"/>
            <a:ext cx="822960" cy="914400"/>
            <a:chOff x="6096000" y="-76200"/>
            <a:chExt cx="914400" cy="914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6096000" y="-76200"/>
              <a:ext cx="914400" cy="914400"/>
            </a:xfrm>
            <a:prstGeom prst="rect">
              <a:avLst/>
            </a:prstGeom>
            <a:solidFill>
              <a:srgbClr val="32BD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574" y="37999"/>
              <a:ext cx="838201" cy="72400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308999" y="2340934"/>
            <a:ext cx="822960" cy="914400"/>
            <a:chOff x="5106234" y="428499"/>
            <a:chExt cx="914400" cy="9144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106234" y="428499"/>
              <a:ext cx="914400" cy="914400"/>
            </a:xfrm>
            <a:prstGeom prst="rect">
              <a:avLst/>
            </a:prstGeom>
            <a:solidFill>
              <a:srgbClr val="F89A3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275" y="557150"/>
              <a:ext cx="885949" cy="71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1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800" y="3138607"/>
            <a:ext cx="774865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6. Blockchain Payment Channels: Economic Impact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181600" cy="2178246"/>
          </a:xfrm>
          <a:noFill/>
        </p:spPr>
        <p:txBody>
          <a:bodyPr/>
          <a:lstStyle/>
          <a:p>
            <a:r>
              <a:rPr lang="en-US" dirty="0" smtClean="0"/>
              <a:t>Practical Opportunities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615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Blockchain Strategies</a:t>
            </a:r>
            <a:br>
              <a:rPr lang="en-US" sz="2400" i="1" dirty="0"/>
            </a:br>
            <a:r>
              <a:rPr lang="en-US" dirty="0" smtClean="0"/>
              <a:t>Opportunity: Low-hanging Fruit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715000" cy="4841260"/>
          </a:xfrm>
        </p:spPr>
        <p:txBody>
          <a:bodyPr/>
          <a:lstStyle/>
          <a:p>
            <a:r>
              <a:rPr lang="en-US" dirty="0" smtClean="0"/>
              <a:t>Information confirmation, not monetary transfer: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Cryptographic asset registries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Investor information services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Supply chain, logistics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CRM, Business Logic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Energy quoting, transmission</a:t>
            </a:r>
          </a:p>
          <a:p>
            <a:r>
              <a:rPr lang="en-US" dirty="0" smtClean="0"/>
              <a:t>Automate administrative steps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45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15" y="1451694"/>
            <a:ext cx="2726797" cy="23891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00" y="457200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Stock Transaction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24000" y="4827735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Real Estate Purchase/Sale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0" y="508347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Health Insurance Billing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876800" y="5257800"/>
            <a:ext cx="3657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4495800" y="5257800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Steps that can be automated with blockchain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53736" y="4495800"/>
            <a:ext cx="402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Steps with human decision-making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24000" y="532733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Energy Contract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4000" y="5557194"/>
            <a:ext cx="2998829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Supply Chain Shipment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170939" y="5565577"/>
            <a:ext cx="3145523" cy="299153"/>
            <a:chOff x="4363574" y="4966824"/>
            <a:chExt cx="3485026" cy="33342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74" y="4966824"/>
              <a:ext cx="362001" cy="33342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952" y="4966824"/>
              <a:ext cx="362001" cy="3334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330" y="4966824"/>
              <a:ext cx="362001" cy="33342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086" y="4966824"/>
              <a:ext cx="362001" cy="33342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842" y="4966824"/>
              <a:ext cx="362001" cy="33342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599" y="4966824"/>
              <a:ext cx="362001" cy="33342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220" y="4966824"/>
              <a:ext cx="362001" cy="33342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708" y="4966824"/>
              <a:ext cx="362001" cy="33342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464" y="4966824"/>
              <a:ext cx="362001" cy="33342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19959" y="4819414"/>
            <a:ext cx="3095082" cy="328167"/>
            <a:chOff x="4419459" y="3943004"/>
            <a:chExt cx="3429141" cy="365760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59" y="3943004"/>
              <a:ext cx="360867" cy="3657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378" y="3943004"/>
              <a:ext cx="360867" cy="36576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297" y="3943004"/>
              <a:ext cx="360867" cy="36576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216" y="3943004"/>
              <a:ext cx="360867" cy="36576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135" y="3943004"/>
              <a:ext cx="360867" cy="36576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54" y="3943004"/>
              <a:ext cx="360867" cy="36576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973" y="3943004"/>
              <a:ext cx="360867" cy="36576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92" y="3943004"/>
              <a:ext cx="360867" cy="36576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811" y="3943004"/>
              <a:ext cx="360867" cy="36576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33" y="3943004"/>
              <a:ext cx="360867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3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Blockchain Strategies</a:t>
            </a:r>
            <a:br>
              <a:rPr lang="en-US" sz="2400" i="1" dirty="0"/>
            </a:br>
            <a:r>
              <a:rPr lang="en-US" dirty="0" smtClean="0"/>
              <a:t>Opportunity: Cryptographic Registries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724400" cy="4754563"/>
          </a:xfrm>
        </p:spPr>
        <p:txBody>
          <a:bodyPr/>
          <a:lstStyle/>
          <a:p>
            <a:r>
              <a:rPr lang="en-US" dirty="0" smtClean="0"/>
              <a:t>Asset Registries</a:t>
            </a:r>
          </a:p>
          <a:p>
            <a:pPr lvl="1"/>
            <a:r>
              <a:rPr lang="en-US" dirty="0" smtClean="0"/>
              <a:t>Land, auto, home titles</a:t>
            </a:r>
          </a:p>
          <a:p>
            <a:pPr lvl="1"/>
            <a:r>
              <a:rPr lang="en-US" dirty="0" smtClean="0"/>
              <a:t>Stocks, bonds, insurance</a:t>
            </a:r>
          </a:p>
          <a:p>
            <a:pPr lvl="1"/>
            <a:r>
              <a:rPr lang="en-US" dirty="0" smtClean="0"/>
              <a:t>Sales quotes, RFP</a:t>
            </a:r>
          </a:p>
          <a:p>
            <a:r>
              <a:rPr lang="en-US" dirty="0" smtClean="0"/>
              <a:t>Public Documents</a:t>
            </a:r>
          </a:p>
          <a:p>
            <a:pPr lvl="1"/>
            <a:r>
              <a:rPr lang="en-US" dirty="0"/>
              <a:t>Driver’s license, permit</a:t>
            </a:r>
          </a:p>
          <a:p>
            <a:pPr lvl="1"/>
            <a:r>
              <a:rPr lang="en-US" dirty="0" smtClean="0"/>
              <a:t>Business registration</a:t>
            </a:r>
          </a:p>
          <a:p>
            <a:pPr lvl="1"/>
            <a:r>
              <a:rPr lang="en-US" dirty="0" smtClean="0"/>
              <a:t>Regulatory &amp; QA compliance</a:t>
            </a:r>
          </a:p>
          <a:p>
            <a:pPr lvl="1"/>
            <a:r>
              <a:rPr lang="en-US" dirty="0"/>
              <a:t>Diploma, credential</a:t>
            </a:r>
          </a:p>
          <a:p>
            <a:pPr lvl="1"/>
            <a:r>
              <a:rPr lang="en-US" dirty="0" smtClean="0"/>
              <a:t>Passport, identity document</a:t>
            </a:r>
          </a:p>
          <a:p>
            <a:pPr lvl="1"/>
            <a:r>
              <a:rPr lang="en-US" dirty="0" smtClean="0"/>
              <a:t>Voter registration, census</a:t>
            </a:r>
          </a:p>
          <a:p>
            <a:pPr lvl="1"/>
            <a:r>
              <a:rPr lang="en-US" dirty="0" smtClean="0"/>
              <a:t>Birth and death 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46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39" y="3611362"/>
            <a:ext cx="2822704" cy="202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09" y="1622048"/>
            <a:ext cx="2793134" cy="18656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30387" y="1619071"/>
            <a:ext cx="979813" cy="830997"/>
          </a:xfrm>
          <a:prstGeom prst="rect">
            <a:avLst/>
          </a:prstGeom>
          <a:solidFill>
            <a:srgbClr val="0066F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Illinois, Arizona, Delaware, 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0387" y="2533471"/>
            <a:ext cx="979813" cy="1200329"/>
          </a:xfrm>
          <a:prstGeom prst="rect">
            <a:avLst/>
          </a:prstGeom>
          <a:solidFill>
            <a:srgbClr val="0066F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Finland, Dubai, Georgia, Estonia, Sweden, Denmark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6407" y="3101109"/>
            <a:ext cx="4579405" cy="131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Blockchain Strategies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Opportunity: Leadership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65237"/>
            <a:ext cx="6248399" cy="4754563"/>
          </a:xfrm>
        </p:spPr>
        <p:txBody>
          <a:bodyPr/>
          <a:lstStyle/>
          <a:p>
            <a:r>
              <a:rPr lang="en-US" dirty="0" smtClean="0"/>
              <a:t>Start or join industry </a:t>
            </a:r>
            <a:r>
              <a:rPr lang="en-US" dirty="0"/>
              <a:t>consortium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digital ledgers</a:t>
            </a:r>
          </a:p>
          <a:p>
            <a:pPr lvl="2"/>
            <a:r>
              <a:rPr lang="en-US" dirty="0"/>
              <a:t>Automate transfer of money, </a:t>
            </a:r>
            <a:r>
              <a:rPr lang="en-US" dirty="0" smtClean="0"/>
              <a:t>assets, bids</a:t>
            </a:r>
            <a:r>
              <a:rPr lang="en-US" dirty="0"/>
              <a:t>, quotes, RFPs, </a:t>
            </a:r>
            <a:r>
              <a:rPr lang="en-US" dirty="0" smtClean="0"/>
              <a:t>ERP</a:t>
            </a:r>
            <a:r>
              <a:rPr lang="en-US" dirty="0"/>
              <a:t>, supply chain </a:t>
            </a:r>
            <a:endParaRPr lang="en-US" dirty="0" smtClean="0"/>
          </a:p>
          <a:p>
            <a:pPr lvl="2"/>
            <a:r>
              <a:rPr lang="en-US" dirty="0" smtClean="0"/>
              <a:t>Value chain process mapping</a:t>
            </a:r>
          </a:p>
          <a:p>
            <a:r>
              <a:rPr lang="en-US" dirty="0" smtClean="0"/>
              <a:t>Revenue-generating</a:t>
            </a:r>
            <a:endParaRPr lang="en-US" dirty="0"/>
          </a:p>
          <a:p>
            <a:pPr lvl="1"/>
            <a:r>
              <a:rPr lang="en-US" dirty="0"/>
              <a:t>Offer blockchain-based services to clients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/>
              <a:t>b</a:t>
            </a:r>
            <a:r>
              <a:rPr lang="en-US" dirty="0" smtClean="0"/>
              <a:t>anks targeting larger customer base through blockchain-based eWallet solutions</a:t>
            </a:r>
          </a:p>
          <a:p>
            <a:r>
              <a:rPr lang="en-US" dirty="0" smtClean="0"/>
              <a:t>Cost-saving</a:t>
            </a:r>
          </a:p>
          <a:p>
            <a:pPr lvl="1"/>
            <a:r>
              <a:rPr lang="en-US" dirty="0"/>
              <a:t>Finance, treasury, accounting, </a:t>
            </a:r>
            <a:r>
              <a:rPr lang="en-US" dirty="0" smtClean="0"/>
              <a:t>GL/AR/AP</a:t>
            </a:r>
          </a:p>
          <a:p>
            <a:pPr lvl="1"/>
            <a:r>
              <a:rPr lang="en-US" dirty="0" smtClean="0"/>
              <a:t>Quality assurance</a:t>
            </a:r>
            <a:r>
              <a:rPr lang="en-US" dirty="0"/>
              <a:t>, </a:t>
            </a:r>
            <a:r>
              <a:rPr lang="en-US" dirty="0" smtClean="0"/>
              <a:t>regulation, compliance, audit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47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27" y="1828800"/>
            <a:ext cx="1814565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4728"/>
            <a:ext cx="2165818" cy="11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Blockchain Economic Theory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225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0" y="136451"/>
            <a:ext cx="4363059" cy="85737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http://web.stanford.edu/~buenz/pubs/bulletproofs.pdf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52111" y="762000"/>
            <a:ext cx="3290656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1600" i="1" dirty="0" smtClean="0"/>
              <a:t>Stanford, Nov 4-5, 2017</a:t>
            </a:r>
            <a:endParaRPr lang="en-US" altLang="en-US" sz="16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8305800" cy="2178246"/>
          </a:xfrm>
          <a:noFill/>
        </p:spPr>
        <p:txBody>
          <a:bodyPr/>
          <a:lstStyle/>
          <a:p>
            <a:r>
              <a:rPr lang="en-US" dirty="0" smtClean="0"/>
              <a:t>Privacy: confidential transactions (</a:t>
            </a:r>
            <a:r>
              <a:rPr lang="en-US" dirty="0" err="1" smtClean="0"/>
              <a:t>zk</a:t>
            </a:r>
            <a:r>
              <a:rPr lang="en-US" dirty="0" smtClean="0"/>
              <a:t> proofs+)</a:t>
            </a:r>
          </a:p>
          <a:p>
            <a:pPr lvl="1"/>
            <a:r>
              <a:rPr lang="en-US" dirty="0" smtClean="0"/>
              <a:t>“Bulletproofs” efficient </a:t>
            </a:r>
            <a:r>
              <a:rPr lang="en-US" dirty="0"/>
              <a:t>range proofs </a:t>
            </a:r>
            <a:r>
              <a:rPr lang="en-US" dirty="0" smtClean="0"/>
              <a:t>(efficient: proof size is logarithmic in the witness size; range: x-y) (</a:t>
            </a:r>
            <a:r>
              <a:rPr lang="en-US" dirty="0" err="1" smtClean="0"/>
              <a:t>Bunz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Payment channel SLAs, guarantees</a:t>
            </a:r>
          </a:p>
          <a:p>
            <a:pPr lvl="2"/>
            <a:r>
              <a:rPr lang="en-US" dirty="0" smtClean="0"/>
              <a:t>Multiple simultaneous transactions</a:t>
            </a:r>
          </a:p>
          <a:p>
            <a:pPr lvl="2"/>
            <a:r>
              <a:rPr lang="en-US" dirty="0" smtClean="0"/>
              <a:t>Multiple simultaneous channels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err="1" smtClean="0"/>
              <a:t>FlyClient</a:t>
            </a:r>
            <a:r>
              <a:rPr lang="en-US" dirty="0" smtClean="0"/>
              <a:t> (thin-SPV client (most recent not full list of header hashes)), </a:t>
            </a:r>
            <a:r>
              <a:rPr lang="en-US" dirty="0" err="1" smtClean="0"/>
              <a:t>BlockSci</a:t>
            </a:r>
            <a:r>
              <a:rPr lang="en-US" dirty="0" smtClean="0"/>
              <a:t> (agnostic chain explorer platform), Graphene (IBFT block propagation)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EC-DSA, </a:t>
            </a:r>
            <a:r>
              <a:rPr lang="en-US" dirty="0" err="1"/>
              <a:t>Schnorr</a:t>
            </a:r>
            <a:r>
              <a:rPr lang="en-US" dirty="0"/>
              <a:t> signatures, quantum cryptography</a:t>
            </a:r>
          </a:p>
          <a:p>
            <a:r>
              <a:rPr lang="en-US" dirty="0" smtClean="0"/>
              <a:t>Smart contracts, payment channels</a:t>
            </a:r>
            <a:r>
              <a:rPr lang="en-US" dirty="0"/>
              <a:t> </a:t>
            </a:r>
            <a:r>
              <a:rPr lang="en-US" dirty="0" smtClean="0"/>
              <a:t>for Ethereum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543800" y="1318953"/>
            <a:ext cx="149292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600" i="1" dirty="0" smtClean="0"/>
              <a:t>Cancun, Nov 1-4, 2017</a:t>
            </a:r>
            <a:endParaRPr lang="en-US" altLang="en-US" sz="16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23" y="228600"/>
            <a:ext cx="1070882" cy="10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4463590"/>
            <a:ext cx="2011680" cy="134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Economics?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248400" cy="4724399"/>
          </a:xfrm>
        </p:spPr>
        <p:txBody>
          <a:bodyPr/>
          <a:lstStyle/>
          <a:p>
            <a:r>
              <a:rPr lang="en-US" dirty="0" smtClean="0"/>
              <a:t>Study of the production, distribution, and consumption of goods and services</a:t>
            </a:r>
          </a:p>
          <a:p>
            <a:pPr lvl="1"/>
            <a:r>
              <a:rPr lang="en-US" dirty="0" smtClean="0"/>
              <a:t>Individual and group decision-making about goods and services and the consequences</a:t>
            </a:r>
          </a:p>
          <a:p>
            <a:r>
              <a:rPr lang="en-US" dirty="0" smtClean="0"/>
              <a:t>Fundamental dynamics do not change</a:t>
            </a:r>
          </a:p>
          <a:p>
            <a:pPr lvl="1"/>
            <a:r>
              <a:rPr lang="en-US" dirty="0" smtClean="0"/>
              <a:t>Wants are bigger than resources, cost of decision-making, opportunity cost, scarcity (material or intangible)</a:t>
            </a:r>
          </a:p>
          <a:p>
            <a:pPr lvl="1"/>
            <a:r>
              <a:rPr lang="en-US" dirty="0" smtClean="0"/>
              <a:t>Same in all forms of economies</a:t>
            </a:r>
          </a:p>
          <a:p>
            <a:pPr lvl="2"/>
            <a:r>
              <a:rPr lang="en-US" dirty="0" smtClean="0"/>
              <a:t>Classical Economics (material goods)</a:t>
            </a:r>
          </a:p>
          <a:p>
            <a:pPr lvl="2"/>
            <a:r>
              <a:rPr lang="en-US" dirty="0" smtClean="0"/>
              <a:t>Network Economics (digital goods)</a:t>
            </a:r>
          </a:p>
          <a:p>
            <a:pPr lvl="2"/>
            <a:r>
              <a:rPr lang="en-US" dirty="0" smtClean="0"/>
              <a:t>Smart Network Economics (automated smart contracts exchanging cryptographic assets)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49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2819089"/>
            <a:ext cx="2011680" cy="1609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760231"/>
            <a:ext cx="201168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228600"/>
            <a:ext cx="1207582" cy="790575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</p:spTree>
    <p:extLst>
      <p:ext uri="{BB962C8B-B14F-4D97-AF65-F5344CB8AC3E}">
        <p14:creationId xmlns:p14="http://schemas.microsoft.com/office/powerpoint/2010/main" val="23962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5" y="3886201"/>
            <a:ext cx="4163145" cy="228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Economics: Basic Design Principles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50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124200" y="1371600"/>
            <a:ext cx="2590800" cy="7620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1503" y="1534633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Economic Principles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2438400"/>
            <a:ext cx="3733800" cy="2529870"/>
          </a:xfrm>
        </p:spPr>
        <p:txBody>
          <a:bodyPr/>
          <a:lstStyle/>
          <a:p>
            <a:r>
              <a:rPr lang="en-US" dirty="0" smtClean="0"/>
              <a:t>Traditional Deployment</a:t>
            </a:r>
          </a:p>
          <a:p>
            <a:pPr lvl="1"/>
            <a:r>
              <a:rPr lang="en-US" dirty="0" smtClean="0"/>
              <a:t>Markets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auto">
          <a:xfrm>
            <a:off x="4343400" y="2438400"/>
            <a:ext cx="457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Blockchain Deployment</a:t>
            </a:r>
          </a:p>
          <a:p>
            <a:pPr lvl="1"/>
            <a:r>
              <a:rPr lang="en-US" dirty="0"/>
              <a:t>Any interaction is a discovery and exchange process</a:t>
            </a:r>
          </a:p>
          <a:p>
            <a:pPr lvl="1"/>
            <a:r>
              <a:rPr lang="en-US" dirty="0"/>
              <a:t>Abundance mindset and overcoming scarcity</a:t>
            </a:r>
          </a:p>
          <a:p>
            <a:pPr lvl="1"/>
            <a:r>
              <a:rPr lang="en-US" dirty="0"/>
              <a:t>Decentralized models </a:t>
            </a:r>
            <a:r>
              <a:rPr lang="en-US" dirty="0" smtClean="0"/>
              <a:t>supplement hierarchy</a:t>
            </a:r>
            <a:endParaRPr lang="en-US" dirty="0"/>
          </a:p>
          <a:p>
            <a:pPr lvl="1"/>
            <a:r>
              <a:rPr lang="en-US" dirty="0"/>
              <a:t>Demurrage </a:t>
            </a:r>
            <a:r>
              <a:rPr lang="en-US" dirty="0" err="1"/>
              <a:t>incitatory</a:t>
            </a:r>
            <a:r>
              <a:rPr lang="en-US" dirty="0"/>
              <a:t> potential and </a:t>
            </a:r>
            <a:r>
              <a:rPr lang="en-US" dirty="0" smtClean="0"/>
              <a:t>resource </a:t>
            </a:r>
            <a:r>
              <a:rPr lang="en-US" dirty="0"/>
              <a:t>redistribution across network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Reciprocal mining communities</a:t>
            </a:r>
            <a:endParaRPr lang="en-US" dirty="0"/>
          </a:p>
        </p:txBody>
      </p:sp>
      <p:sp>
        <p:nvSpPr>
          <p:cNvPr id="4" name="Bent Arrow 3"/>
          <p:cNvSpPr/>
          <p:nvPr/>
        </p:nvSpPr>
        <p:spPr bwMode="auto">
          <a:xfrm rot="5400000">
            <a:off x="5745126" y="1645385"/>
            <a:ext cx="691115" cy="751367"/>
          </a:xfrm>
          <a:prstGeom prst="bentArrow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Bent Arrow 12"/>
          <p:cNvSpPr/>
          <p:nvPr/>
        </p:nvSpPr>
        <p:spPr bwMode="auto">
          <a:xfrm rot="16200000" flipH="1">
            <a:off x="2377705" y="1670639"/>
            <a:ext cx="741623" cy="751367"/>
          </a:xfrm>
          <a:prstGeom prst="bentArrow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4"/>
          <p:cNvSpPr txBox="1">
            <a:spLocks noGrp="1"/>
          </p:cNvSpPr>
          <p:nvPr>
            <p:ph idx="1"/>
          </p:nvPr>
        </p:nvSpPr>
        <p:spPr>
          <a:xfrm>
            <a:off x="661627" y="4038600"/>
            <a:ext cx="3810000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i="1" kern="1200" dirty="0">
                <a:solidFill>
                  <a:schemeClr val="tx1"/>
                </a:solidFill>
                <a:latin typeface="Arial" charset="0"/>
              </a:rPr>
              <a:t>Blockchain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technology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is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prompting us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to rethink economic principles in markets, and apply them much more </a:t>
            </a:r>
            <a:r>
              <a:rPr lang="en-US" sz="2000" i="1" kern="1200" dirty="0" err="1">
                <a:solidFill>
                  <a:schemeClr val="tx1"/>
                </a:solidFill>
                <a:latin typeface="Arial" charset="0"/>
              </a:rPr>
              <a:t>extensibly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 to other situations in a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non-monetary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sense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1" y="446567"/>
            <a:ext cx="1143000" cy="17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Reinventing Economics and Government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51</a:t>
            </a:fld>
            <a:endParaRPr lang="en-US" sz="9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299570" cy="1904999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/>
              <a:t>Tail </a:t>
            </a:r>
            <a:r>
              <a:rPr lang="en-US" dirty="0" smtClean="0"/>
              <a:t>premise</a:t>
            </a:r>
            <a:endParaRPr lang="en-US" dirty="0"/>
          </a:p>
          <a:p>
            <a:pPr lvl="1"/>
            <a:r>
              <a:rPr lang="en-US" dirty="0" smtClean="0"/>
              <a:t>80/20 rule false in digital markets</a:t>
            </a:r>
          </a:p>
          <a:p>
            <a:pPr lvl="1"/>
            <a:r>
              <a:rPr lang="en-US" dirty="0" smtClean="0"/>
              <a:t>Sell </a:t>
            </a:r>
            <a:r>
              <a:rPr lang="en-US" dirty="0"/>
              <a:t>less </a:t>
            </a:r>
            <a:r>
              <a:rPr lang="en-US" dirty="0" smtClean="0"/>
              <a:t>quantity of more items</a:t>
            </a:r>
          </a:p>
          <a:p>
            <a:pPr lvl="1"/>
            <a:r>
              <a:rPr lang="en-US" dirty="0" smtClean="0"/>
              <a:t>Look </a:t>
            </a:r>
            <a:r>
              <a:rPr lang="en-US" dirty="0"/>
              <a:t>at the long tail as a market </a:t>
            </a:r>
            <a:r>
              <a:rPr lang="en-US" dirty="0" smtClean="0"/>
              <a:t>itself</a:t>
            </a:r>
            <a:endParaRPr 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Anderson; </a:t>
            </a:r>
            <a:r>
              <a:rPr lang="en-US" sz="800" i="1" dirty="0" err="1" smtClean="0"/>
              <a:t>Brynjolfsson</a:t>
            </a:r>
            <a:r>
              <a:rPr lang="en-US" sz="800" i="1" dirty="0" smtClean="0"/>
              <a:t>; </a:t>
            </a:r>
            <a:r>
              <a:rPr lang="en-US" sz="800" i="1" dirty="0" err="1" smtClean="0"/>
              <a:t>Elberse</a:t>
            </a:r>
            <a:endParaRPr lang="en-US" altLang="en-US" sz="800" i="1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5909170" y="1371600"/>
            <a:ext cx="3006230" cy="19218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90" y="1525109"/>
            <a:ext cx="2819162" cy="16497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7399" y="1400300"/>
            <a:ext cx="234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Long Tail Effect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40" y="3886200"/>
            <a:ext cx="1051560" cy="17106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94899" y="5559384"/>
            <a:ext cx="82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2006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Placeholder 20"/>
          <p:cNvSpPr txBox="1">
            <a:spLocks/>
          </p:cNvSpPr>
          <p:nvPr/>
        </p:nvSpPr>
        <p:spPr bwMode="auto">
          <a:xfrm>
            <a:off x="457200" y="3048000"/>
            <a:ext cx="7315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Analysis </a:t>
            </a:r>
            <a:r>
              <a:rPr lang="en-US" sz="1800" kern="0" dirty="0" smtClean="0"/>
              <a:t>(</a:t>
            </a:r>
            <a:r>
              <a:rPr lang="en-US" sz="1800" kern="0" dirty="0" err="1" smtClean="0"/>
              <a:t>Brynjolfsson</a:t>
            </a:r>
            <a:r>
              <a:rPr lang="en-US" sz="1800" kern="0" dirty="0" smtClean="0"/>
              <a:t> et al., 2006, 2010)</a:t>
            </a:r>
            <a:endParaRPr lang="en-US" kern="0" dirty="0" smtClean="0"/>
          </a:p>
          <a:p>
            <a:pPr lvl="1"/>
            <a:r>
              <a:rPr lang="en-US" kern="0" dirty="0" smtClean="0"/>
              <a:t>Amazon: niche books account for 36.7% of sales</a:t>
            </a:r>
          </a:p>
          <a:p>
            <a:pPr lvl="1"/>
            <a:r>
              <a:rPr lang="en-US" kern="0" dirty="0" smtClean="0"/>
              <a:t>Power laws not Pareto distributions in </a:t>
            </a:r>
            <a:r>
              <a:rPr lang="en-US" kern="0" dirty="0" err="1" smtClean="0"/>
              <a:t>etailing</a:t>
            </a:r>
            <a:r>
              <a:rPr lang="en-US" kern="0" dirty="0" smtClean="0"/>
              <a:t> (books, music), software downloads (70/30 not 80/20) </a:t>
            </a:r>
          </a:p>
          <a:p>
            <a:r>
              <a:rPr lang="en-US" kern="0" dirty="0" smtClean="0"/>
              <a:t>Critique </a:t>
            </a:r>
            <a:r>
              <a:rPr lang="en-US" sz="1800" kern="0" dirty="0" smtClean="0"/>
              <a:t>(</a:t>
            </a:r>
            <a:r>
              <a:rPr lang="en-US" sz="1800" kern="0" dirty="0" err="1" smtClean="0"/>
              <a:t>Elberse</a:t>
            </a:r>
            <a:r>
              <a:rPr lang="en-US" sz="1800" kern="0" dirty="0" smtClean="0"/>
              <a:t>, 2008)</a:t>
            </a:r>
          </a:p>
          <a:p>
            <a:pPr lvl="1"/>
            <a:r>
              <a:rPr lang="en-US" kern="0" dirty="0" smtClean="0"/>
              <a:t>Pareto distribution not power laws in some markets</a:t>
            </a:r>
          </a:p>
          <a:p>
            <a:pPr lvl="1"/>
            <a:r>
              <a:rPr lang="en-US" kern="0" dirty="0" smtClean="0"/>
              <a:t>Evolving market: feedback effect of online reviews</a:t>
            </a:r>
          </a:p>
          <a:p>
            <a:r>
              <a:rPr lang="en-US" kern="0" dirty="0" smtClean="0">
                <a:solidFill>
                  <a:srgbClr val="FFC000"/>
                </a:solidFill>
              </a:rPr>
              <a:t>Key point: personal preference markets work 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100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7" y="2563593"/>
            <a:ext cx="3822733" cy="223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Tail Financial &amp; Government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8305800" cy="1066798"/>
          </a:xfrm>
        </p:spPr>
        <p:txBody>
          <a:bodyPr/>
          <a:lstStyle/>
          <a:p>
            <a:r>
              <a:rPr lang="en-US" dirty="0" smtClean="0"/>
              <a:t>One size does not fit all</a:t>
            </a:r>
          </a:p>
          <a:p>
            <a:pPr lvl="1"/>
            <a:r>
              <a:rPr lang="en-US" dirty="0" smtClean="0"/>
              <a:t>Any two parties can meet and transact on a 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52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2099" y="3091383"/>
            <a:ext cx="1257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One size fits all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5557" y="4174175"/>
            <a:ext cx="165488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Personalized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86400"/>
            <a:ext cx="481263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515100"/>
            <a:ext cx="508782" cy="457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67000" y="2496649"/>
            <a:ext cx="353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Long Tail Systems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28713" y="4991821"/>
            <a:ext cx="4343400" cy="128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kern="0" dirty="0" smtClean="0"/>
              <a:t>Long Tail financial services</a:t>
            </a:r>
          </a:p>
          <a:p>
            <a:pPr lvl="1"/>
            <a:r>
              <a:rPr lang="en-US" sz="1600" kern="0" dirty="0" smtClean="0"/>
              <a:t>“Amazon or eBay of money”</a:t>
            </a:r>
          </a:p>
          <a:p>
            <a:pPr lvl="1"/>
            <a:r>
              <a:rPr lang="en-US" sz="1600" kern="0" dirty="0" smtClean="0"/>
              <a:t>Personalized banking, credit, mortgages, securities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699782" y="4991821"/>
            <a:ext cx="4063218" cy="125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kern="0" dirty="0" smtClean="0"/>
              <a:t>Long Tail governance services</a:t>
            </a:r>
          </a:p>
          <a:p>
            <a:pPr lvl="1"/>
            <a:r>
              <a:rPr lang="en-US" sz="1600" kern="0" dirty="0" smtClean="0"/>
              <a:t>“Amazon or eBay of government”</a:t>
            </a:r>
          </a:p>
          <a:p>
            <a:pPr lvl="1"/>
            <a:r>
              <a:rPr lang="en-US" sz="1600" kern="0" dirty="0" smtClean="0"/>
              <a:t>Personalized governance services, pay for consumption</a:t>
            </a:r>
            <a:endParaRPr lang="en-US" sz="1600" kern="0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3264457"/>
            <a:ext cx="125730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47800" y="2279075"/>
            <a:ext cx="5410200" cy="2629621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94" y="2789125"/>
            <a:ext cx="958612" cy="14978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4200" y="4277380"/>
            <a:ext cx="1905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Rethink debt with small-chunk capital</a:t>
            </a:r>
          </a:p>
        </p:txBody>
      </p:sp>
    </p:spTree>
    <p:extLst>
      <p:ext uri="{BB962C8B-B14F-4D97-AF65-F5344CB8AC3E}">
        <p14:creationId xmlns:p14="http://schemas.microsoft.com/office/powerpoint/2010/main" val="9347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4610496" y="3974275"/>
            <a:ext cx="3931920" cy="1607577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 bwMode="auto">
          <a:xfrm>
            <a:off x="609600" y="3974275"/>
            <a:ext cx="3931920" cy="16075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 and Finance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53</a:t>
            </a:fld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2071" y="4242137"/>
            <a:ext cx="226697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Cryptocurrencies: Spot Market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5400" y="4242137"/>
            <a:ext cx="29566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Smart Contracts: Futures &amp; Options Market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457199" y="1371601"/>
            <a:ext cx="7955281" cy="66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/>
              <a:t>Systems for organizing access to resources</a:t>
            </a:r>
            <a:endParaRPr lang="en-US" sz="3600" kern="0" dirty="0"/>
          </a:p>
        </p:txBody>
      </p:sp>
      <p:sp>
        <p:nvSpPr>
          <p:cNvPr id="45" name="Rectangle 44"/>
          <p:cNvSpPr/>
          <p:nvPr/>
        </p:nvSpPr>
        <p:spPr bwMode="auto">
          <a:xfrm>
            <a:off x="5822076" y="2147354"/>
            <a:ext cx="1508760" cy="422927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1775460" y="2147354"/>
            <a:ext cx="1600200" cy="42292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20593" y="2164179"/>
            <a:ext cx="15099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Economics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58494" y="2164179"/>
            <a:ext cx="14359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60816" y="2264129"/>
            <a:ext cx="1571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Past, Present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23071" y="2264129"/>
            <a:ext cx="1905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1816" y="2587823"/>
            <a:ext cx="1521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609600" y="2554256"/>
            <a:ext cx="780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13" y="2667000"/>
            <a:ext cx="1979287" cy="12464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19" y="2667000"/>
            <a:ext cx="1869883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dirty="0" smtClean="0"/>
              <a:t>Hayek: Financial Institution Currencies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54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0878" y="-1115824"/>
            <a:ext cx="1619244" cy="678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81395" y="1617585"/>
            <a:ext cx="5976605" cy="12639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1" y="1769985"/>
            <a:ext cx="449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“Multiple private currencies should compete for customer business”</a:t>
            </a:r>
          </a:p>
          <a:p>
            <a:r>
              <a:rPr lang="en-US" sz="1600" i="1" dirty="0" smtClean="0"/>
              <a:t>- Friedrich </a:t>
            </a:r>
            <a:r>
              <a:rPr lang="en-US" sz="1600" i="1" dirty="0"/>
              <a:t>Hayek</a:t>
            </a:r>
            <a:endParaRPr lang="en-US" sz="2000" i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en-US" sz="800" i="1" dirty="0" smtClean="0"/>
              <a:t>Source: </a:t>
            </a:r>
            <a:r>
              <a:rPr lang="en-US" sz="800" i="1" dirty="0"/>
              <a:t>Hayek, F. The De Nationalization of Money. 1976. (paraphrased); https://</a:t>
            </a:r>
            <a:r>
              <a:rPr lang="en-US" sz="800" i="1" dirty="0" smtClean="0"/>
              <a:t>www.statista.com/topics/1552/banks-in-china</a:t>
            </a:r>
          </a:p>
          <a:p>
            <a:pPr marL="0" indent="0">
              <a:buNone/>
            </a:pPr>
            <a:r>
              <a:rPr lang="en-US" sz="800" i="1" dirty="0" smtClean="0"/>
              <a:t>Tier 1 Capital: equity capital + disclosed reserves (measure of banking strength)</a:t>
            </a:r>
            <a:endParaRPr lang="de-DE" sz="8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1330277"/>
            <a:ext cx="148767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34" y="1330277"/>
            <a:ext cx="1222974" cy="1847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87207"/>
            <a:ext cx="4417831" cy="2238901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6477" y="3386468"/>
            <a:ext cx="43040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Top Global Banks based on Tier 1 Capital (2014)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65" y="3687207"/>
            <a:ext cx="3561793" cy="22402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4" y="1348565"/>
            <a:ext cx="836417" cy="1847088"/>
          </a:xfrm>
          <a:prstGeom prst="rect">
            <a:avLst/>
          </a:prstGeom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687523" y="3386468"/>
            <a:ext cx="43040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Top Investment Banks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69" y="5724181"/>
            <a:ext cx="533400" cy="4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736275" y="483388"/>
            <a:ext cx="1841217" cy="4405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Economic </a:t>
            </a:r>
            <a:r>
              <a:rPr lang="en-US" dirty="0"/>
              <a:t>World </a:t>
            </a:r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55</a:t>
            </a:fld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Source: </a:t>
            </a:r>
            <a:r>
              <a:rPr lang="en-US" sz="800" i="1" dirty="0">
                <a:solidFill>
                  <a:schemeClr val="bg1"/>
                </a:solidFill>
              </a:rPr>
              <a:t>https://</a:t>
            </a:r>
            <a:r>
              <a:rPr lang="en-US" sz="800" i="1" dirty="0" smtClean="0">
                <a:solidFill>
                  <a:schemeClr val="bg1"/>
                </a:solidFill>
              </a:rPr>
              <a:t>bitcoinmagazine.com/articles/op-ed-blockchain-economy-ushering-new-world-economic-order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371599"/>
          </a:xfrm>
        </p:spPr>
        <p:txBody>
          <a:bodyPr/>
          <a:lstStyle/>
          <a:p>
            <a:r>
              <a:rPr lang="en-US" dirty="0" smtClean="0"/>
              <a:t>Not just cryptofinance, every company own coin issue</a:t>
            </a:r>
          </a:p>
          <a:p>
            <a:pPr lvl="1"/>
            <a:r>
              <a:rPr lang="en-US" dirty="0" smtClean="0"/>
              <a:t>Cryptocurrencies </a:t>
            </a:r>
            <a:r>
              <a:rPr lang="en-US" i="1" dirty="0" smtClean="0"/>
              <a:t>and </a:t>
            </a:r>
            <a:r>
              <a:rPr lang="en-US" dirty="0" smtClean="0"/>
              <a:t>storage, banking, healthcare, financial services, technology platforms, fundraising firms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68" y="2649047"/>
            <a:ext cx="2128370" cy="3520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19" y="2649047"/>
            <a:ext cx="2119212" cy="3520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0" y="2649047"/>
            <a:ext cx="2110432" cy="3523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5" y="2649047"/>
            <a:ext cx="2183924" cy="3520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8" y="762000"/>
            <a:ext cx="1609950" cy="16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66" y="515287"/>
            <a:ext cx="167663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Securities as a Service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56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064276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Blockchain Fintech: Programmable Risk and Securities as a Service, http://futurememes.blogspot.com/2016/10/blockchain-fintech-programmable-risk.html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799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CD, DVD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7801" y="2615700"/>
            <a:ext cx="2139696" cy="740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Streaming Music and Video Services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2707" y="3447203"/>
            <a:ext cx="201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Entertainment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800" y="226473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Asset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88169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Service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32050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Auto, Home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39602" y="2615700"/>
            <a:ext cx="2135124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Uber, Lyft, </a:t>
            </a:r>
            <a:r>
              <a:rPr lang="en-US" sz="1400" dirty="0" err="1" smtClean="0">
                <a:solidFill>
                  <a:schemeClr val="bg1"/>
                </a:solidFill>
              </a:rPr>
              <a:t>Gett</a:t>
            </a:r>
            <a:r>
              <a:rPr lang="en-US" sz="1400" dirty="0" smtClean="0">
                <a:solidFill>
                  <a:schemeClr val="bg1"/>
                </a:solidFill>
              </a:rPr>
              <a:t>, Juno, Via; Airbnb, VRBO </a:t>
            </a:r>
            <a:r>
              <a:rPr lang="en-US" sz="1400" dirty="0" err="1" smtClean="0">
                <a:solidFill>
                  <a:schemeClr val="bg1"/>
                </a:solidFill>
              </a:rPr>
              <a:t>HomeAway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5200" y="3447203"/>
            <a:ext cx="244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Transportation, Domicile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3084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Securities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56265" y="3447203"/>
            <a:ext cx="157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Securities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4267200"/>
            <a:ext cx="8000999" cy="1600200"/>
          </a:xfrm>
        </p:spPr>
        <p:txBody>
          <a:bodyPr/>
          <a:lstStyle/>
          <a:p>
            <a:r>
              <a:rPr lang="en-US" dirty="0" smtClean="0"/>
              <a:t>Securities a Service	</a:t>
            </a:r>
          </a:p>
          <a:p>
            <a:pPr lvl="1"/>
            <a:r>
              <a:rPr lang="en-US" dirty="0" smtClean="0"/>
              <a:t>Now have to </a:t>
            </a:r>
            <a:r>
              <a:rPr lang="en-US" dirty="0"/>
              <a:t>own </a:t>
            </a:r>
            <a:r>
              <a:rPr lang="en-US" dirty="0" smtClean="0"/>
              <a:t>because uncertain future </a:t>
            </a:r>
            <a:r>
              <a:rPr lang="en-US" dirty="0"/>
              <a:t>value of assets</a:t>
            </a:r>
          </a:p>
          <a:p>
            <a:pPr lvl="1"/>
            <a:r>
              <a:rPr lang="en-US" dirty="0" smtClean="0"/>
              <a:t>Access to the consumable benefits of the asset without owning</a:t>
            </a:r>
          </a:p>
          <a:p>
            <a:pPr lvl="1"/>
            <a:r>
              <a:rPr lang="en-US" dirty="0" smtClean="0"/>
              <a:t>Works if trust consumable assets will have future availability </a:t>
            </a:r>
          </a:p>
          <a:p>
            <a:pPr lvl="2"/>
            <a:r>
              <a:rPr lang="en-US" dirty="0" smtClean="0"/>
              <a:t>Need the cash flow the asset provides, not the asset itself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50" y="1295843"/>
            <a:ext cx="702375" cy="7023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 bwMode="auto">
          <a:xfrm>
            <a:off x="6019800" y="1282998"/>
            <a:ext cx="0" cy="274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86" y="1752600"/>
            <a:ext cx="1022465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12" y="1752600"/>
            <a:ext cx="1084667" cy="274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31" y="1450107"/>
            <a:ext cx="687342" cy="27432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59" y="1450107"/>
            <a:ext cx="761103" cy="274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80" y="1761814"/>
            <a:ext cx="1221168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30" y="1761814"/>
            <a:ext cx="755904" cy="274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3" y="1295400"/>
            <a:ext cx="1070076" cy="70027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175370" y="2615700"/>
            <a:ext cx="2135124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Consumable benefits of securities: cash flow, appreciation</a:t>
            </a:r>
          </a:p>
        </p:txBody>
      </p:sp>
    </p:spTree>
    <p:extLst>
      <p:ext uri="{BB962C8B-B14F-4D97-AF65-F5344CB8AC3E}">
        <p14:creationId xmlns:p14="http://schemas.microsoft.com/office/powerpoint/2010/main" val="6604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Institutions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57</a:t>
            </a:fld>
            <a:endParaRPr lang="en-US" sz="9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825191" y="2514600"/>
            <a:ext cx="0" cy="3657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007265" y="2514600"/>
            <a:ext cx="0" cy="3657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8508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Historical</a:t>
            </a:r>
            <a:endParaRPr lang="en-US" altLang="en-US" sz="18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207148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Contemporary</a:t>
            </a:r>
            <a:endParaRPr lang="en-US" altLang="en-US" sz="18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291796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Future</a:t>
            </a:r>
            <a:endParaRPr lang="en-US" alt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2" y="4812475"/>
            <a:ext cx="1208899" cy="862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628" y="3045544"/>
            <a:ext cx="689398" cy="14087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175" y="3057419"/>
            <a:ext cx="608041" cy="140877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4241" y="4499188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Church</a:t>
            </a:r>
            <a:endParaRPr lang="en-US" altLang="en-US" sz="120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372447" y="4499188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Crown</a:t>
            </a:r>
            <a:endParaRPr lang="en-US" alt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16" y="4800912"/>
            <a:ext cx="727253" cy="8650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3113865"/>
            <a:ext cx="685800" cy="685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4175232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5207733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4175232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57" y="3113865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3113865"/>
            <a:ext cx="685800" cy="685800"/>
          </a:xfrm>
          <a:prstGeom prst="rect">
            <a:avLst/>
          </a:prstGeom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936175" y="4906664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DMV</a:t>
            </a:r>
            <a:endParaRPr lang="en-US" altLang="en-US" sz="1200" dirty="0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4870049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Law</a:t>
            </a:r>
            <a:endParaRPr lang="en-US" altLang="en-US" sz="1200" dirty="0"/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936175" y="3827462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Bank</a:t>
            </a:r>
            <a:endParaRPr lang="en-US" altLang="en-US" sz="1200" dirty="0"/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768041" y="3827462"/>
            <a:ext cx="1172424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Government</a:t>
            </a:r>
            <a:endParaRPr lang="en-US" altLang="en-US" sz="1200" dirty="0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870049" y="3827462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Police</a:t>
            </a:r>
            <a:endParaRPr lang="en-US" altLang="en-US" sz="1200" dirty="0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861845" y="4884240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Healthcare</a:t>
            </a:r>
            <a:endParaRPr lang="en-US" altLang="en-US" sz="1200" dirty="0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4870049" y="4884240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Academia</a:t>
            </a:r>
            <a:endParaRPr lang="en-US" altLang="en-US" sz="1200" dirty="0"/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936175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Corporation</a:t>
            </a:r>
            <a:endParaRPr lang="en-US" altLang="en-US" sz="12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5207733"/>
            <a:ext cx="685800" cy="685800"/>
          </a:xfrm>
          <a:prstGeom prst="rect">
            <a:avLst/>
          </a:prstGeom>
        </p:spPr>
      </p:pic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3861845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Church</a:t>
            </a:r>
            <a:endParaRPr lang="en-US" altLang="en-US" sz="12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57" y="5207733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03" y="4175232"/>
            <a:ext cx="864108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586857"/>
            <a:ext cx="690685" cy="1042543"/>
          </a:xfrm>
          <a:prstGeom prst="rect">
            <a:avLst/>
          </a:prstGeom>
        </p:spPr>
      </p:pic>
      <p:sp>
        <p:nvSpPr>
          <p:cNvPr id="71" name="Rectangle 3"/>
          <p:cNvSpPr txBox="1">
            <a:spLocks noChangeArrowheads="1"/>
          </p:cNvSpPr>
          <p:nvPr/>
        </p:nvSpPr>
        <p:spPr bwMode="auto">
          <a:xfrm>
            <a:off x="7004346" y="5072324"/>
            <a:ext cx="1852476" cy="56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Data pillars: library of all society’s memory and public records</a:t>
            </a:r>
            <a:endParaRPr lang="en-US" altLang="en-US" sz="12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71" y="5000242"/>
            <a:ext cx="469851" cy="1629158"/>
          </a:xfrm>
          <a:prstGeom prst="rect">
            <a:avLst/>
          </a:prstGeom>
        </p:spPr>
      </p:pic>
      <p:sp>
        <p:nvSpPr>
          <p:cNvPr id="74" name="Rectangle 3"/>
          <p:cNvSpPr txBox="1">
            <a:spLocks noChangeArrowheads="1"/>
          </p:cNvSpPr>
          <p:nvPr/>
        </p:nvSpPr>
        <p:spPr bwMode="auto">
          <a:xfrm>
            <a:off x="3111665" y="2734956"/>
            <a:ext cx="2465399" cy="38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 - Website</a:t>
            </a:r>
            <a:endParaRPr lang="en-US" altLang="en-US" sz="1400" dirty="0"/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542168" y="5687135"/>
            <a:ext cx="221785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Columbus’s VCs: Ferdinand and Isabella</a:t>
            </a:r>
            <a:endParaRPr lang="en-US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19925" y="3200400"/>
            <a:ext cx="822960" cy="914400"/>
            <a:chOff x="7179625" y="408700"/>
            <a:chExt cx="914400" cy="914400"/>
          </a:xfrm>
        </p:grpSpPr>
        <p:sp>
          <p:nvSpPr>
            <p:cNvPr id="59" name="Rectangle 58"/>
            <p:cNvSpPr/>
            <p:nvPr/>
          </p:nvSpPr>
          <p:spPr bwMode="auto">
            <a:xfrm>
              <a:off x="7179625" y="408700"/>
              <a:ext cx="914400" cy="914400"/>
            </a:xfrm>
            <a:prstGeom prst="rect">
              <a:avLst/>
            </a:prstGeom>
            <a:solidFill>
              <a:srgbClr val="006E9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998" y="539780"/>
              <a:ext cx="905001" cy="733527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003475" y="3200400"/>
            <a:ext cx="822960" cy="914400"/>
            <a:chOff x="6096000" y="-76200"/>
            <a:chExt cx="914400" cy="914400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096000" y="-76200"/>
              <a:ext cx="914400" cy="914400"/>
            </a:xfrm>
            <a:prstGeom prst="rect">
              <a:avLst/>
            </a:prstGeom>
            <a:solidFill>
              <a:srgbClr val="32BD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574" y="37999"/>
              <a:ext cx="838201" cy="72400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88884" y="3200400"/>
            <a:ext cx="822960" cy="914400"/>
            <a:chOff x="5106234" y="428499"/>
            <a:chExt cx="914400" cy="914400"/>
          </a:xfrm>
        </p:grpSpPr>
        <p:sp>
          <p:nvSpPr>
            <p:cNvPr id="7" name="Rectangle 6"/>
            <p:cNvSpPr/>
            <p:nvPr/>
          </p:nvSpPr>
          <p:spPr bwMode="auto">
            <a:xfrm>
              <a:off x="5106234" y="428499"/>
              <a:ext cx="914400" cy="914400"/>
            </a:xfrm>
            <a:prstGeom prst="rect">
              <a:avLst/>
            </a:prstGeom>
            <a:solidFill>
              <a:srgbClr val="F89A3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275" y="557150"/>
              <a:ext cx="885949" cy="714475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 bwMode="auto">
          <a:xfrm>
            <a:off x="6332035" y="3100656"/>
            <a:ext cx="219395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019800" y="2743200"/>
            <a:ext cx="281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 – Website – Credential</a:t>
            </a:r>
            <a:endParaRPr lang="en-US" altLang="en-US" sz="1400" dirty="0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83025" y="2734956"/>
            <a:ext cx="2465399" cy="19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</a:t>
            </a:r>
            <a:endParaRPr lang="en-US" altLang="en-US" sz="1400" dirty="0"/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58000" y="4267200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6793368" y="4724399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Farther Future</a:t>
            </a:r>
            <a:endParaRPr lang="en-US" altLang="en-US" sz="1800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8001001" cy="594713"/>
          </a:xfrm>
        </p:spPr>
        <p:txBody>
          <a:bodyPr/>
          <a:lstStyle/>
          <a:p>
            <a:r>
              <a:rPr lang="en-US" dirty="0" smtClean="0"/>
              <a:t>Role: organize life and manage contention</a:t>
            </a:r>
          </a:p>
          <a:p>
            <a:r>
              <a:rPr lang="en-US" dirty="0" smtClean="0"/>
              <a:t>Influence persists but more choice about belonging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Nation States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876800" cy="4754563"/>
          </a:xfrm>
        </p:spPr>
        <p:txBody>
          <a:bodyPr/>
          <a:lstStyle/>
          <a:p>
            <a:r>
              <a:rPr lang="en-US" dirty="0" smtClean="0"/>
              <a:t>Regulatory Arbitrage and Crypto-Specialization</a:t>
            </a:r>
          </a:p>
          <a:p>
            <a:pPr lvl="1"/>
            <a:r>
              <a:rPr lang="en-US" dirty="0"/>
              <a:t>DE-based C </a:t>
            </a:r>
            <a:r>
              <a:rPr lang="en-US" dirty="0" smtClean="0"/>
              <a:t>corporations</a:t>
            </a:r>
          </a:p>
          <a:p>
            <a:pPr lvl="1"/>
            <a:r>
              <a:rPr lang="en-US" dirty="0" smtClean="0"/>
              <a:t>Swiss </a:t>
            </a:r>
            <a:r>
              <a:rPr lang="en-US" dirty="0"/>
              <a:t>&amp;</a:t>
            </a:r>
            <a:r>
              <a:rPr lang="en-US" dirty="0" smtClean="0"/>
              <a:t> Cayman banking laws</a:t>
            </a:r>
          </a:p>
          <a:p>
            <a:pPr lvl="1"/>
            <a:r>
              <a:rPr lang="en-US" dirty="0"/>
              <a:t>Estonia </a:t>
            </a:r>
            <a:r>
              <a:rPr lang="en-US" dirty="0" err="1"/>
              <a:t>eResidency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Gibraltar DLT Registered </a:t>
            </a:r>
            <a:r>
              <a:rPr lang="en-US" dirty="0" smtClean="0"/>
              <a:t>Entities </a:t>
            </a:r>
            <a:r>
              <a:rPr lang="en-US" dirty="0"/>
              <a:t>(ICO response)</a:t>
            </a:r>
          </a:p>
          <a:p>
            <a:pPr lvl="1"/>
            <a:r>
              <a:rPr lang="en-US" dirty="0" smtClean="0"/>
              <a:t>Malta online casinos &amp; Bitcoin</a:t>
            </a:r>
          </a:p>
          <a:p>
            <a:r>
              <a:rPr lang="en-US" dirty="0" smtClean="0"/>
              <a:t>Transnational boundaries</a:t>
            </a:r>
          </a:p>
          <a:p>
            <a:pPr lvl="1"/>
            <a:r>
              <a:rPr lang="en-US" dirty="0" smtClean="0"/>
              <a:t>ICANN &amp; decentralized DNS/ENS</a:t>
            </a:r>
          </a:p>
          <a:p>
            <a:pPr lvl="2"/>
            <a:r>
              <a:rPr lang="en-US" dirty="0" smtClean="0"/>
              <a:t>Namecoin</a:t>
            </a:r>
            <a:r>
              <a:rPr lang="en-US" dirty="0"/>
              <a:t> </a:t>
            </a:r>
            <a:r>
              <a:rPr lang="en-US" dirty="0" smtClean="0"/>
              <a:t>(.bit domains)</a:t>
            </a:r>
          </a:p>
          <a:p>
            <a:pPr lvl="2"/>
            <a:r>
              <a:rPr lang="en-US" dirty="0" smtClean="0"/>
              <a:t>Ether (.eth domains)</a:t>
            </a:r>
          </a:p>
          <a:p>
            <a:pPr lvl="1"/>
            <a:r>
              <a:rPr lang="en-US" dirty="0" smtClean="0"/>
              <a:t>Human Rights, Refugees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58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838929"/>
            <a:ext cx="2819400" cy="130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28133"/>
            <a:ext cx="2819400" cy="186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28800"/>
            <a:ext cx="2819400" cy="1050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96" y="380999"/>
            <a:ext cx="936304" cy="14229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22" y="381227"/>
            <a:ext cx="1013053" cy="142481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457200" y="2916866"/>
            <a:ext cx="45720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89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6629400" cy="3200398"/>
          </a:xfrm>
          <a:noFill/>
        </p:spPr>
        <p:txBody>
          <a:bodyPr/>
          <a:lstStyle/>
          <a:p>
            <a:r>
              <a:rPr lang="en-US" dirty="0" smtClean="0"/>
              <a:t>Market Update</a:t>
            </a:r>
          </a:p>
          <a:p>
            <a:r>
              <a:rPr lang="en-US" dirty="0" smtClean="0"/>
              <a:t>Payment Channels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421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9581" y="2308283"/>
            <a:ext cx="4988701" cy="2810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914400" y="4463901"/>
            <a:ext cx="7467600" cy="1415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14400" y="2612065"/>
            <a:ext cx="7467600" cy="14159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Economic 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848600" cy="4724399"/>
          </a:xfrm>
        </p:spPr>
        <p:txBody>
          <a:bodyPr/>
          <a:lstStyle/>
          <a:p>
            <a:r>
              <a:rPr lang="en-US" dirty="0" smtClean="0"/>
              <a:t>Production, distribution, and consumption of goods and services in a Blockchain Economy… </a:t>
            </a:r>
          </a:p>
          <a:p>
            <a:r>
              <a:rPr lang="en-US" dirty="0" smtClean="0"/>
              <a:t>Same as a Classical Economy</a:t>
            </a:r>
          </a:p>
          <a:p>
            <a:pPr lvl="1"/>
            <a:r>
              <a:rPr lang="en-US" dirty="0" smtClean="0"/>
              <a:t>Underlying </a:t>
            </a:r>
            <a:r>
              <a:rPr lang="en-US" dirty="0"/>
              <a:t>dynamics </a:t>
            </a:r>
            <a:r>
              <a:rPr lang="en-US" dirty="0" smtClean="0"/>
              <a:t>do </a:t>
            </a:r>
            <a:r>
              <a:rPr lang="en-US" dirty="0"/>
              <a:t>not </a:t>
            </a:r>
            <a:r>
              <a:rPr lang="en-US" dirty="0" smtClean="0"/>
              <a:t>change: wants outweigh resources, cost to decisions, scarcity of valued resources</a:t>
            </a:r>
          </a:p>
          <a:p>
            <a:pPr lvl="1"/>
            <a:r>
              <a:rPr lang="en-US" dirty="0" smtClean="0"/>
              <a:t>Institutions, Money, Nation States persist, change in form</a:t>
            </a:r>
          </a:p>
          <a:p>
            <a:pPr lvl="1"/>
            <a:r>
              <a:rPr lang="en-US" dirty="0" smtClean="0"/>
              <a:t>Assets, identity, &amp; information now become cryptographic</a:t>
            </a:r>
          </a:p>
          <a:p>
            <a:r>
              <a:rPr lang="en-US" dirty="0" smtClean="0"/>
              <a:t>Different than a </a:t>
            </a:r>
            <a:r>
              <a:rPr lang="en-US" dirty="0"/>
              <a:t>Classical </a:t>
            </a:r>
            <a:r>
              <a:rPr lang="en-US" dirty="0" smtClean="0"/>
              <a:t>Economy</a:t>
            </a:r>
            <a:endParaRPr lang="en-US" dirty="0"/>
          </a:p>
          <a:p>
            <a:pPr lvl="1"/>
            <a:r>
              <a:rPr lang="en-US" dirty="0" smtClean="0"/>
              <a:t>Hybrid economy of human and </a:t>
            </a:r>
            <a:r>
              <a:rPr lang="en-US" dirty="0"/>
              <a:t>computational </a:t>
            </a:r>
            <a:r>
              <a:rPr lang="en-US" dirty="0" smtClean="0"/>
              <a:t>agents</a:t>
            </a:r>
          </a:p>
          <a:p>
            <a:pPr lvl="1"/>
            <a:r>
              <a:rPr lang="en-US" dirty="0" smtClean="0"/>
              <a:t>Leapfrog technology: financial inclusion and rethink debt</a:t>
            </a:r>
          </a:p>
          <a:p>
            <a:pPr lvl="1"/>
            <a:r>
              <a:rPr lang="en-US" dirty="0" smtClean="0"/>
              <a:t>New economic </a:t>
            </a:r>
            <a:r>
              <a:rPr lang="en-US" dirty="0"/>
              <a:t>design </a:t>
            </a:r>
            <a:r>
              <a:rPr lang="en-US" dirty="0" smtClean="0"/>
              <a:t>principles: long tail, decentralization, assets as a service, smart contracts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59</a:t>
            </a:fld>
            <a:endParaRPr lang="en-US" sz="9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</p:spTree>
    <p:extLst>
      <p:ext uri="{BB962C8B-B14F-4D97-AF65-F5344CB8AC3E}">
        <p14:creationId xmlns:p14="http://schemas.microsoft.com/office/powerpoint/2010/main" val="298005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1240" y="2962894"/>
            <a:ext cx="4506435" cy="147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Economic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60</a:t>
            </a:fld>
            <a:endParaRPr lang="en-US" sz="900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94199"/>
              </p:ext>
            </p:extLst>
          </p:nvPr>
        </p:nvGraphicFramePr>
        <p:xfrm>
          <a:off x="490867" y="1447800"/>
          <a:ext cx="7028619" cy="451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920"/>
                <a:gridCol w="4835546"/>
                <a:gridCol w="990601"/>
                <a:gridCol w="987552"/>
              </a:tblGrid>
              <a:tr h="4572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Elements of Economic Theory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Not Changing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Changing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Basic Definition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Production, distribution, consumption of goods and services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Individual and group decision-making and consequences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Wants exceed resources, opportunity cost, scarcity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Shift: material goods to intangible goods and services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Employment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Technological Unemployment (Automation Economy)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Multi-Agent Economy (Computational Agents)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Institutions and Nation States</a:t>
                      </a:r>
                      <a:endParaRPr lang="en-US" sz="1400" dirty="0" smtClean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Role and Influence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 and Choice about Joining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Money, Capital, and Debt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Importance and Role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 and Access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Principles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Long Tail Markets (Personalized Services)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Decentralization/Financial Inclusion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X</a:t>
                      </a:r>
                      <a:endParaRPr lang="en-US" sz="140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Drivers: Regulation and Technology Adoption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Frame Focus: Present to Future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7" y="3424802"/>
            <a:ext cx="1219200" cy="6364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7" y="2126910"/>
            <a:ext cx="1219200" cy="7938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06" y="4565310"/>
            <a:ext cx="1232262" cy="9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306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8176059" cy="4754563"/>
          </a:xfrm>
        </p:spPr>
        <p:txBody>
          <a:bodyPr/>
          <a:lstStyle/>
          <a:p>
            <a:r>
              <a:rPr lang="en-US" dirty="0"/>
              <a:t>Blockchain is a fundamental information technology for secure value transfer over networks</a:t>
            </a:r>
          </a:p>
          <a:p>
            <a:pPr lvl="1"/>
            <a:r>
              <a:rPr lang="en-US" dirty="0" smtClean="0"/>
              <a:t>Internet of value; ledger running on a distributed computing network</a:t>
            </a:r>
          </a:p>
          <a:p>
            <a:r>
              <a:rPr lang="en-US" dirty="0" smtClean="0"/>
              <a:t>Institutional investor demand for cryptographic asset class regulated products</a:t>
            </a:r>
          </a:p>
          <a:p>
            <a:r>
              <a:rPr lang="en-US" dirty="0" smtClean="0"/>
              <a:t>Payment channels: an </a:t>
            </a:r>
            <a:r>
              <a:rPr lang="en-US" dirty="0"/>
              <a:t>automated contractual arrangement can support aggregate consumption </a:t>
            </a:r>
            <a:endParaRPr lang="en-US" dirty="0" smtClean="0"/>
          </a:p>
          <a:p>
            <a:r>
              <a:rPr lang="en-US" dirty="0" smtClean="0"/>
              <a:t>Deep learning chains: new </a:t>
            </a:r>
            <a:r>
              <a:rPr lang="en-US" dirty="0"/>
              <a:t>form of automated global </a:t>
            </a:r>
            <a:r>
              <a:rPr lang="en-US" dirty="0" smtClean="0"/>
              <a:t>infrastructure, smart network</a:t>
            </a:r>
            <a:endParaRPr lang="en-US" dirty="0"/>
          </a:p>
          <a:p>
            <a:pPr lvl="1"/>
            <a:r>
              <a:rPr lang="en-US" dirty="0"/>
              <a:t>Identify (deep learning)</a:t>
            </a:r>
          </a:p>
          <a:p>
            <a:pPr lvl="1"/>
            <a:r>
              <a:rPr lang="en-US" dirty="0"/>
              <a:t>Validate, confirm, and route transactions (blockchain)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62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4800"/>
            <a:ext cx="337545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Investing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https://cointelegraph.com/news/why-bitcoin-continues-to-be-on-the-top-of-its-game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371600"/>
            <a:ext cx="69056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28" y="3507944"/>
            <a:ext cx="4840872" cy="2588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ICOs = “crypto-</a:t>
            </a:r>
            <a:r>
              <a:rPr lang="en-US" dirty="0" err="1" smtClean="0"/>
              <a:t>daytrading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534400" cy="1981199"/>
          </a:xfrm>
        </p:spPr>
        <p:txBody>
          <a:bodyPr/>
          <a:lstStyle/>
          <a:p>
            <a:r>
              <a:rPr lang="en-US" dirty="0" smtClean="0"/>
              <a:t>$3.5 </a:t>
            </a:r>
            <a:r>
              <a:rPr lang="en-US" dirty="0" err="1" smtClean="0"/>
              <a:t>bn</a:t>
            </a:r>
            <a:r>
              <a:rPr lang="en-US" dirty="0" smtClean="0"/>
              <a:t> cumulative ICO funding (</a:t>
            </a:r>
            <a:r>
              <a:rPr lang="en-US" dirty="0" err="1" smtClean="0"/>
              <a:t>Coindesk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ICOs surpass VC funding (</a:t>
            </a:r>
            <a:r>
              <a:rPr lang="en-US" dirty="0" err="1" smtClean="0"/>
              <a:t>PitchBook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ICOs: $3.5 </a:t>
            </a:r>
            <a:r>
              <a:rPr lang="en-US" dirty="0" err="1" smtClean="0"/>
              <a:t>bn</a:t>
            </a:r>
            <a:r>
              <a:rPr lang="en-US" dirty="0" smtClean="0"/>
              <a:t>, VC funding: $2.7 </a:t>
            </a:r>
            <a:r>
              <a:rPr lang="en-US" dirty="0" err="1" smtClean="0"/>
              <a:t>bn</a:t>
            </a:r>
            <a:r>
              <a:rPr lang="en-US" dirty="0" smtClean="0"/>
              <a:t> (2/14-10/17)</a:t>
            </a:r>
          </a:p>
          <a:p>
            <a:r>
              <a:rPr lang="en-US" dirty="0" smtClean="0"/>
              <a:t>Tokens: many functions beyond fundraising</a:t>
            </a:r>
          </a:p>
          <a:p>
            <a:pPr lvl="1"/>
            <a:r>
              <a:rPr lang="en-US" dirty="0" smtClean="0"/>
              <a:t>Voting, dividends, access, participation, notification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www.coindesk.com/ico-tracke</a:t>
            </a:r>
            <a:r>
              <a:rPr lang="en-US" altLang="en-US" sz="800" i="1" dirty="0" smtClean="0">
                <a:hlinkClick r:id="rId3"/>
              </a:rPr>
              <a:t>r</a:t>
            </a:r>
            <a:r>
              <a:rPr lang="en-US" altLang="en-US" sz="800" i="1" dirty="0"/>
              <a:t>, https://pitchbook.com/news/reports/3q-2017-fintech-analyst-note-blockchain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" y="3820293"/>
            <a:ext cx="2278248" cy="514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" y="4324839"/>
            <a:ext cx="2276856" cy="475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9130" y="3527905"/>
            <a:ext cx="30222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Cumulative ICO Funding</a:t>
            </a:r>
          </a:p>
          <a:p>
            <a:r>
              <a:rPr lang="en-US" sz="1400" b="1" dirty="0"/>
              <a:t>2/3/14 - </a:t>
            </a:r>
            <a:r>
              <a:rPr lang="en-US" sz="1400" b="1" dirty="0" smtClean="0"/>
              <a:t>10/31/17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868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 Regulatory 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3886199"/>
          </a:xfrm>
        </p:spPr>
        <p:txBody>
          <a:bodyPr/>
          <a:lstStyle/>
          <a:p>
            <a:r>
              <a:rPr lang="en-US" dirty="0"/>
              <a:t>US: </a:t>
            </a:r>
            <a:r>
              <a:rPr lang="en-US" dirty="0" smtClean="0"/>
              <a:t>investor protection; regulated </a:t>
            </a:r>
            <a:r>
              <a:rPr lang="en-US" sz="1800" dirty="0" smtClean="0"/>
              <a:t>(Jul 2017)</a:t>
            </a:r>
            <a:endParaRPr lang="en-US" dirty="0" smtClean="0"/>
          </a:p>
          <a:p>
            <a:pPr lvl="1"/>
            <a:r>
              <a:rPr lang="en-US" dirty="0" smtClean="0"/>
              <a:t>ICOs and exchanges; what about smart contracts?</a:t>
            </a:r>
          </a:p>
          <a:p>
            <a:pPr lvl="1"/>
            <a:r>
              <a:rPr lang="en-US" dirty="0" smtClean="0"/>
              <a:t>ICOs vs </a:t>
            </a:r>
            <a:r>
              <a:rPr lang="en-US" dirty="0"/>
              <a:t>token </a:t>
            </a:r>
            <a:r>
              <a:rPr lang="en-US" dirty="0" smtClean="0"/>
              <a:t>sales (network utility) vs </a:t>
            </a:r>
            <a:r>
              <a:rPr lang="en-US" dirty="0"/>
              <a:t>crowdfunding</a:t>
            </a:r>
          </a:p>
          <a:p>
            <a:pPr lvl="1"/>
            <a:r>
              <a:rPr lang="en-US" dirty="0" smtClean="0"/>
              <a:t>Howey Test: is it a security? 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 smtClean="0"/>
              <a:t>Investment </a:t>
            </a:r>
            <a:r>
              <a:rPr lang="en-US" dirty="0"/>
              <a:t>of money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 smtClean="0"/>
              <a:t>Expectation </a:t>
            </a:r>
            <a:r>
              <a:rPr lang="en-US" dirty="0"/>
              <a:t>of profits from the investment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The investment of money is in a common enterprise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Any profit comes from the efforts of a promoter or third party</a:t>
            </a:r>
          </a:p>
          <a:p>
            <a:r>
              <a:rPr lang="en-US" dirty="0" smtClean="0"/>
              <a:t>International Climate</a:t>
            </a:r>
          </a:p>
          <a:p>
            <a:pPr lvl="1"/>
            <a:r>
              <a:rPr lang="en-US" dirty="0" smtClean="0"/>
              <a:t>UK: caveat emptor; safer if regulated, not regulated</a:t>
            </a:r>
          </a:p>
          <a:p>
            <a:pPr lvl="1"/>
            <a:r>
              <a:rPr lang="en-US" dirty="0" smtClean="0"/>
              <a:t>China: banned, exchanges ordered to close </a:t>
            </a:r>
            <a:r>
              <a:rPr lang="en-US" sz="1400" dirty="0" smtClean="0"/>
              <a:t>(Sep 2017) </a:t>
            </a:r>
            <a:endParaRPr lang="en-US" dirty="0" smtClean="0"/>
          </a:p>
          <a:p>
            <a:pPr lvl="1"/>
            <a:r>
              <a:rPr lang="en-US" dirty="0" smtClean="0"/>
              <a:t>Russia: regulation expected by end 2017 </a:t>
            </a:r>
            <a:r>
              <a:rPr lang="en-US" sz="1400" dirty="0"/>
              <a:t>(Sep 2017) </a:t>
            </a:r>
            <a:endParaRPr lang="en-US" sz="1400" dirty="0" smtClean="0"/>
          </a:p>
          <a:p>
            <a:pPr lvl="1"/>
            <a:r>
              <a:rPr lang="en-US" dirty="0" err="1" smtClean="0"/>
              <a:t>Reg</a:t>
            </a:r>
            <a:r>
              <a:rPr lang="en-US" dirty="0" smtClean="0"/>
              <a:t> Arb: Gibraltar DLT Regulated Entities </a:t>
            </a:r>
            <a:r>
              <a:rPr lang="en-US" sz="1400" dirty="0" smtClean="0"/>
              <a:t>(2018e)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www.coindesk.com/ico-tracker</a:t>
            </a:r>
            <a:r>
              <a:rPr lang="en-US" altLang="en-US" sz="800" i="1" dirty="0"/>
              <a:t>, https://www.coindesk.com/china-outlaws-icos-financial-regulators-order-halt-token-trading/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51408"/>
            <a:ext cx="1600200" cy="15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189272</TotalTime>
  <Words>4056</Words>
  <Application>Microsoft Office PowerPoint</Application>
  <PresentationFormat>On-screen Show (4:3)</PresentationFormat>
  <Paragraphs>851</Paragraphs>
  <Slides>63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Default Design</vt:lpstr>
      <vt:lpstr>Custom Design</vt:lpstr>
      <vt:lpstr>PowerPoint Presentation</vt:lpstr>
      <vt:lpstr>Melanie Swan, Technology Theorist</vt:lpstr>
      <vt:lpstr>Blockchain</vt:lpstr>
      <vt:lpstr>Mindset of Innovation What is the Killer App of Blockchain? </vt:lpstr>
      <vt:lpstr>PowerPoint Presentation</vt:lpstr>
      <vt:lpstr>Agenda</vt:lpstr>
      <vt:lpstr>Blockchain Investing</vt:lpstr>
      <vt:lpstr>ICOs = “crypto-daytrading”?</vt:lpstr>
      <vt:lpstr>ICO Regulatory Stance</vt:lpstr>
      <vt:lpstr>Cryptocurrency Market Capitalizations (11/17)</vt:lpstr>
      <vt:lpstr>Regulated Futures &amp; Options</vt:lpstr>
      <vt:lpstr>Regulated Futures &amp; Options</vt:lpstr>
      <vt:lpstr>Institutional Markets</vt:lpstr>
      <vt:lpstr>Private Chains: zk proofs</vt:lpstr>
      <vt:lpstr>Privacy Pendulum: Swinging back to more privacy</vt:lpstr>
      <vt:lpstr>Social Theory of Blockchain Bigger stakes: Societal Structure</vt:lpstr>
      <vt:lpstr>Crypto-enlightenment</vt:lpstr>
      <vt:lpstr>Agenda</vt:lpstr>
      <vt:lpstr>Distributed Networks</vt:lpstr>
      <vt:lpstr>P2P Network Nodes provide services </vt:lpstr>
      <vt:lpstr>4.9 bn global mobile users (65% world)</vt:lpstr>
      <vt:lpstr>Bottom-up Finance: La Plataforma</vt:lpstr>
      <vt:lpstr>Payment Channels: the concept</vt:lpstr>
      <vt:lpstr>What is a Payment Channel? </vt:lpstr>
      <vt:lpstr>What is a Payment Channel?</vt:lpstr>
      <vt:lpstr>Payment Channels: Level 1</vt:lpstr>
      <vt:lpstr>Accounting and Legal Treatment?</vt:lpstr>
      <vt:lpstr>Payment Channels: Level 2</vt:lpstr>
      <vt:lpstr>Payment Channels: Level 3</vt:lpstr>
      <vt:lpstr>My supply chain: payment graph economy</vt:lpstr>
      <vt:lpstr>Payment Channels: Level 4</vt:lpstr>
      <vt:lpstr>Payment Channels: Level 5</vt:lpstr>
      <vt:lpstr>Implications</vt:lpstr>
      <vt:lpstr>Modes of consumption: pre-pay vs post-pay </vt:lpstr>
      <vt:lpstr>Existing payment graph Ripple Credit Network</vt:lpstr>
      <vt:lpstr>Ripple Credit Network</vt:lpstr>
      <vt:lpstr>“Ripple for ERP”</vt:lpstr>
      <vt:lpstr>Payment graphs Next step in Automatic Markets progression</vt:lpstr>
      <vt:lpstr>Conclusion</vt:lpstr>
      <vt:lpstr>Agenda</vt:lpstr>
      <vt:lpstr>Recent Publications</vt:lpstr>
      <vt:lpstr>Blockchain Economics Book chapter CFP</vt:lpstr>
      <vt:lpstr>Blockchain DLT Standards bodies:  Ledgers on distributed computing networks</vt:lpstr>
      <vt:lpstr>PowerPoint Presentation</vt:lpstr>
      <vt:lpstr>Agenda</vt:lpstr>
      <vt:lpstr>Blockchain Strategies Opportunity: Low-hanging Fruit</vt:lpstr>
      <vt:lpstr>Blockchain Strategies Opportunity: Cryptographic Registries</vt:lpstr>
      <vt:lpstr>Blockchain Strategies Opportunity: Leadership Edge</vt:lpstr>
      <vt:lpstr>Agenda</vt:lpstr>
      <vt:lpstr>What is Economics?</vt:lpstr>
      <vt:lpstr>Economics: Basic Design Principles</vt:lpstr>
      <vt:lpstr>Reinventing Economics and Government</vt:lpstr>
      <vt:lpstr>Long Tail Financial &amp; Government Services</vt:lpstr>
      <vt:lpstr>Economics and Finance</vt:lpstr>
      <vt:lpstr> Hayek: Financial Institution Currencies</vt:lpstr>
      <vt:lpstr>New Economic World Order</vt:lpstr>
      <vt:lpstr>Securities as a Service</vt:lpstr>
      <vt:lpstr>Future of Institutions</vt:lpstr>
      <vt:lpstr>Future of Nation States</vt:lpstr>
      <vt:lpstr>Blockchain Economic Theory</vt:lpstr>
      <vt:lpstr>Blockchain Economic Theory</vt:lpstr>
      <vt:lpstr>Agenda</vt:lpstr>
      <vt:lpstr>Conclusion 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4492</cp:revision>
  <cp:lastPrinted>2017-11-11T15:08:56Z</cp:lastPrinted>
  <dcterms:created xsi:type="dcterms:W3CDTF">2005-10-31T19:19:48Z</dcterms:created>
  <dcterms:modified xsi:type="dcterms:W3CDTF">2018-01-10T03:13:25Z</dcterms:modified>
</cp:coreProperties>
</file>